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37" r:id="rId2"/>
    <p:sldId id="542" r:id="rId3"/>
    <p:sldId id="543" r:id="rId4"/>
    <p:sldId id="541" r:id="rId5"/>
    <p:sldId id="525" r:id="rId6"/>
    <p:sldId id="530" r:id="rId7"/>
    <p:sldId id="538" r:id="rId8"/>
    <p:sldId id="535" r:id="rId9"/>
    <p:sldId id="536" r:id="rId10"/>
    <p:sldId id="529" r:id="rId11"/>
    <p:sldId id="532" r:id="rId12"/>
    <p:sldId id="527" r:id="rId13"/>
    <p:sldId id="534" r:id="rId14"/>
    <p:sldId id="540" r:id="rId15"/>
    <p:sldId id="533" r:id="rId16"/>
    <p:sldId id="516" r:id="rId17"/>
    <p:sldId id="524" r:id="rId18"/>
    <p:sldId id="528" r:id="rId19"/>
    <p:sldId id="514" r:id="rId20"/>
    <p:sldId id="539" r:id="rId21"/>
    <p:sldId id="508" r:id="rId22"/>
    <p:sldId id="513" r:id="rId23"/>
    <p:sldId id="509" r:id="rId24"/>
    <p:sldId id="510" r:id="rId25"/>
  </p:sldIdLst>
  <p:sldSz cx="9144000" cy="5143500" type="screen16x9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t-k2jin" initials="a" lastIdx="1" clrIdx="0">
    <p:extLst>
      <p:ext uri="{19B8F6BF-5375-455C-9EA6-DF929625EA0E}">
        <p15:presenceInfo xmlns:p15="http://schemas.microsoft.com/office/powerpoint/2012/main" userId="ait-k2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22" autoAdjust="0"/>
  </p:normalViewPr>
  <p:slideViewPr>
    <p:cSldViewPr>
      <p:cViewPr varScale="1">
        <p:scale>
          <a:sx n="154" d="100"/>
          <a:sy n="154" d="100"/>
        </p:scale>
        <p:origin x="547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322" y="67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B3A6-773D-45BB-8F09-6BDDC79C2165}" type="datetimeFigureOut">
              <a:rPr lang="ko-KR" altLang="en-US" smtClean="0"/>
              <a:pPr/>
              <a:t>2025-07-24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514EF-C504-436C-A75B-1A8CE97F49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538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4C09C-C973-45A4-B28C-A64F4B16113F}" type="datetimeFigureOut">
              <a:rPr lang="ko-KR" altLang="en-US" smtClean="0"/>
              <a:pPr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10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95D4D-3B33-48CB-8CDB-139E5042A5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3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95D4D-3B33-48CB-8CDB-139E5042A56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1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95D4D-3B33-48CB-8CDB-139E5042A5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3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 noGrp="1"/>
          </p:cNvSpPr>
          <p:nvPr/>
        </p:nvSpPr>
        <p:spPr>
          <a:xfrm>
            <a:off x="8522220" y="4937894"/>
            <a:ext cx="621780" cy="195486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2C47CB9-885A-40BF-8062-13FE27E496F3}" type="slidenum">
              <a:rPr kumimoji="0" lang="ko-KR" altLang="en-US" sz="1000" b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7" name="그룹 16"/>
          <p:cNvGrpSpPr>
            <a:grpSpLocks/>
          </p:cNvGrpSpPr>
          <p:nvPr/>
        </p:nvGrpSpPr>
        <p:grpSpPr bwMode="auto">
          <a:xfrm>
            <a:off x="0" y="-10121"/>
            <a:ext cx="9144000" cy="5163741"/>
            <a:chOff x="0" y="0"/>
            <a:chExt cx="9144000" cy="688498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144000" cy="1700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3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61913" cy="6884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그룹 20"/>
          <p:cNvGrpSpPr>
            <a:grpSpLocks/>
          </p:cNvGrpSpPr>
          <p:nvPr/>
        </p:nvGrpSpPr>
        <p:grpSpPr bwMode="auto">
          <a:xfrm>
            <a:off x="61913" y="401390"/>
            <a:ext cx="9082088" cy="35719"/>
            <a:chOff x="3236992" y="5085184"/>
            <a:chExt cx="5328592" cy="45719"/>
          </a:xfrm>
        </p:grpSpPr>
        <p:sp>
          <p:nvSpPr>
            <p:cNvPr id="22" name="직사각형 21"/>
            <p:cNvSpPr/>
            <p:nvPr userDrawn="1"/>
          </p:nvSpPr>
          <p:spPr bwMode="auto">
            <a:xfrm>
              <a:off x="3236992" y="5085184"/>
              <a:ext cx="4680000" cy="45719"/>
            </a:xfrm>
            <a:prstGeom prst="rect">
              <a:avLst/>
            </a:prstGeom>
            <a:gradFill flip="none" rotWithShape="1">
              <a:gsLst>
                <a:gs pos="0">
                  <a:srgbClr val="7DC9BB"/>
                </a:gs>
                <a:gs pos="50000">
                  <a:schemeClr val="accent1"/>
                </a:gs>
                <a:gs pos="100000">
                  <a:schemeClr val="accent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>
              <a:spLocks noChangeArrowheads="1"/>
            </p:cNvSpPr>
            <p:nvPr userDrawn="1"/>
          </p:nvSpPr>
          <p:spPr bwMode="auto">
            <a:xfrm>
              <a:off x="7845584" y="5085184"/>
              <a:ext cx="720000" cy="45719"/>
            </a:xfrm>
            <a:prstGeom prst="rect">
              <a:avLst/>
            </a:prstGeom>
            <a:solidFill>
              <a:srgbClr val="3D9383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C08E8B-7AE5-4E95-9F34-9DBEF251F339}"/>
              </a:ext>
            </a:extLst>
          </p:cNvPr>
          <p:cNvSpPr txBox="1"/>
          <p:nvPr userDrawn="1"/>
        </p:nvSpPr>
        <p:spPr>
          <a:xfrm>
            <a:off x="106363" y="49051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이노텍</a:t>
            </a:r>
            <a:endParaRPr lang="ko-KR" altLang="en-US" sz="10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7DD31B-9B2D-4A0E-A6C2-0DEF94E3DD45}"/>
              </a:ext>
            </a:extLst>
          </p:cNvPr>
          <p:cNvSpPr txBox="1"/>
          <p:nvPr/>
        </p:nvSpPr>
        <p:spPr>
          <a:xfrm>
            <a:off x="1907704" y="1347614"/>
            <a:ext cx="39100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바퀴 부착 위치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전면 패널</a:t>
            </a:r>
            <a:r>
              <a:rPr lang="en-US" altLang="ko-KR" dirty="0"/>
              <a:t>: </a:t>
            </a:r>
            <a:r>
              <a:rPr lang="ko-KR" altLang="en-US" dirty="0"/>
              <a:t>내부에 제어보드 부착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029CD-88D1-4F20-B98A-69C81B47D7F9}"/>
              </a:ext>
            </a:extLst>
          </p:cNvPr>
          <p:cNvSpPr txBox="1"/>
          <p:nvPr/>
        </p:nvSpPr>
        <p:spPr>
          <a:xfrm>
            <a:off x="395536" y="514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항목</a:t>
            </a:r>
          </a:p>
        </p:txBody>
      </p:sp>
    </p:spTree>
    <p:extLst>
      <p:ext uri="{BB962C8B-B14F-4D97-AF65-F5344CB8AC3E}">
        <p14:creationId xmlns:p14="http://schemas.microsoft.com/office/powerpoint/2010/main" val="2172990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983DD6-53EB-47CC-9253-609E7A78BA04}"/>
              </a:ext>
            </a:extLst>
          </p:cNvPr>
          <p:cNvSpPr/>
          <p:nvPr/>
        </p:nvSpPr>
        <p:spPr>
          <a:xfrm>
            <a:off x="4689911" y="2187735"/>
            <a:ext cx="2232602" cy="22958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6F36C8-7527-4236-ACAE-05A952AF9494}"/>
              </a:ext>
            </a:extLst>
          </p:cNvPr>
          <p:cNvSpPr/>
          <p:nvPr/>
        </p:nvSpPr>
        <p:spPr>
          <a:xfrm>
            <a:off x="4706034" y="2669810"/>
            <a:ext cx="2214246" cy="832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7FB564-FBC7-4AB1-9A67-5E454FB9B840}"/>
              </a:ext>
            </a:extLst>
          </p:cNvPr>
          <p:cNvSpPr/>
          <p:nvPr/>
        </p:nvSpPr>
        <p:spPr>
          <a:xfrm>
            <a:off x="4860032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026984-9AEF-49DE-8618-AEFD9913B4D2}"/>
              </a:ext>
            </a:extLst>
          </p:cNvPr>
          <p:cNvSpPr/>
          <p:nvPr/>
        </p:nvSpPr>
        <p:spPr>
          <a:xfrm>
            <a:off x="5698200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C4D1AC-B6A3-495F-BC2C-826D20F4C6EA}"/>
              </a:ext>
            </a:extLst>
          </p:cNvPr>
          <p:cNvSpPr/>
          <p:nvPr/>
        </p:nvSpPr>
        <p:spPr>
          <a:xfrm>
            <a:off x="6516216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62EE3-2E40-4530-A7A6-EB8855093B8A}"/>
              </a:ext>
            </a:extLst>
          </p:cNvPr>
          <p:cNvSpPr txBox="1"/>
          <p:nvPr/>
        </p:nvSpPr>
        <p:spPr>
          <a:xfrm>
            <a:off x="5521518" y="230806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카메라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15602-393E-4D3B-B551-AA8E862856B6}"/>
              </a:ext>
            </a:extLst>
          </p:cNvPr>
          <p:cNvSpPr txBox="1"/>
          <p:nvPr/>
        </p:nvSpPr>
        <p:spPr>
          <a:xfrm>
            <a:off x="6390469" y="23024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거리센서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672DE-2C85-4CF8-AC81-24D13C4FB99C}"/>
              </a:ext>
            </a:extLst>
          </p:cNvPr>
          <p:cNvSpPr txBox="1"/>
          <p:nvPr/>
        </p:nvSpPr>
        <p:spPr>
          <a:xfrm>
            <a:off x="4526898" y="230806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거리센서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988E06-697A-4DC9-A9D7-C7020C730EA4}"/>
              </a:ext>
            </a:extLst>
          </p:cNvPr>
          <p:cNvCxnSpPr/>
          <p:nvPr/>
        </p:nvCxnSpPr>
        <p:spPr>
          <a:xfrm flipV="1">
            <a:off x="5370233" y="1279231"/>
            <a:ext cx="0" cy="2952328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6F2C6A-EC97-4120-AAF4-C0C48C464610}"/>
              </a:ext>
            </a:extLst>
          </p:cNvPr>
          <p:cNvCxnSpPr/>
          <p:nvPr/>
        </p:nvCxnSpPr>
        <p:spPr>
          <a:xfrm flipV="1">
            <a:off x="6306337" y="1276931"/>
            <a:ext cx="0" cy="2952328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641425-9A31-4677-B16E-EB7A5D19DC1E}"/>
              </a:ext>
            </a:extLst>
          </p:cNvPr>
          <p:cNvCxnSpPr>
            <a:cxnSpLocks/>
          </p:cNvCxnSpPr>
          <p:nvPr/>
        </p:nvCxnSpPr>
        <p:spPr>
          <a:xfrm flipH="1">
            <a:off x="5338337" y="1276931"/>
            <a:ext cx="1004754" cy="0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A5F5C8-0F08-44D4-BE21-6A11121276B2}"/>
              </a:ext>
            </a:extLst>
          </p:cNvPr>
          <p:cNvCxnSpPr>
            <a:cxnSpLocks/>
          </p:cNvCxnSpPr>
          <p:nvPr/>
        </p:nvCxnSpPr>
        <p:spPr>
          <a:xfrm flipH="1">
            <a:off x="4722161" y="4231559"/>
            <a:ext cx="2153779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5E5B1F-A56B-4B3B-ABA1-882F295343AC}"/>
              </a:ext>
            </a:extLst>
          </p:cNvPr>
          <p:cNvSpPr txBox="1"/>
          <p:nvPr/>
        </p:nvSpPr>
        <p:spPr>
          <a:xfrm>
            <a:off x="5325830" y="1027309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접이식 손잡이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29051-F03A-45E5-A79D-C7F41614C56E}"/>
              </a:ext>
            </a:extLst>
          </p:cNvPr>
          <p:cNvSpPr txBox="1"/>
          <p:nvPr/>
        </p:nvSpPr>
        <p:spPr>
          <a:xfrm>
            <a:off x="251520" y="5147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바퀴 부착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3AEAB5-62BB-4D11-9E4E-881A95F41E20}"/>
              </a:ext>
            </a:extLst>
          </p:cNvPr>
          <p:cNvGrpSpPr/>
          <p:nvPr/>
        </p:nvGrpSpPr>
        <p:grpSpPr>
          <a:xfrm>
            <a:off x="6408073" y="4329867"/>
            <a:ext cx="556505" cy="690155"/>
            <a:chOff x="3563888" y="2103698"/>
            <a:chExt cx="936104" cy="147616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BF64C04-B99D-4F3B-9111-A8D57F49D921}"/>
                </a:ext>
              </a:extLst>
            </p:cNvPr>
            <p:cNvCxnSpPr/>
            <p:nvPr/>
          </p:nvCxnSpPr>
          <p:spPr>
            <a:xfrm>
              <a:off x="3563888" y="2931790"/>
              <a:ext cx="93610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4BC5484-B166-4D08-AA66-96B979892823}"/>
                </a:ext>
              </a:extLst>
            </p:cNvPr>
            <p:cNvSpPr/>
            <p:nvPr/>
          </p:nvSpPr>
          <p:spPr>
            <a:xfrm>
              <a:off x="3851920" y="2283718"/>
              <a:ext cx="360040" cy="1296144"/>
            </a:xfrm>
            <a:prstGeom prst="roundRect">
              <a:avLst>
                <a:gd name="adj" fmla="val 277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690CE5-AC7C-4E45-9CF4-03837EBD3101}"/>
                </a:ext>
              </a:extLst>
            </p:cNvPr>
            <p:cNvCxnSpPr/>
            <p:nvPr/>
          </p:nvCxnSpPr>
          <p:spPr>
            <a:xfrm flipV="1">
              <a:off x="3707904" y="2139702"/>
              <a:ext cx="0" cy="93610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DEB2C61-71A3-4368-B970-914094F3BAD5}"/>
                </a:ext>
              </a:extLst>
            </p:cNvPr>
            <p:cNvCxnSpPr/>
            <p:nvPr/>
          </p:nvCxnSpPr>
          <p:spPr>
            <a:xfrm>
              <a:off x="3679314" y="2139702"/>
              <a:ext cx="69703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7EAD811-EC8B-4C6D-B366-7610FAC42E8A}"/>
                </a:ext>
              </a:extLst>
            </p:cNvPr>
            <p:cNvCxnSpPr/>
            <p:nvPr/>
          </p:nvCxnSpPr>
          <p:spPr>
            <a:xfrm flipV="1">
              <a:off x="4355976" y="2103698"/>
              <a:ext cx="0" cy="93610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A6AE32-2B82-4137-853F-C87476D92725}"/>
              </a:ext>
            </a:extLst>
          </p:cNvPr>
          <p:cNvGrpSpPr/>
          <p:nvPr/>
        </p:nvGrpSpPr>
        <p:grpSpPr>
          <a:xfrm>
            <a:off x="4635259" y="4323788"/>
            <a:ext cx="556505" cy="690155"/>
            <a:chOff x="3563888" y="2103698"/>
            <a:chExt cx="936104" cy="14761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48AEB2A-3ECE-4A2F-B470-2673A4E6BEDC}"/>
                </a:ext>
              </a:extLst>
            </p:cNvPr>
            <p:cNvCxnSpPr/>
            <p:nvPr/>
          </p:nvCxnSpPr>
          <p:spPr>
            <a:xfrm>
              <a:off x="3563888" y="2931790"/>
              <a:ext cx="93610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665F13F-89DA-4C63-A03F-559B72710E79}"/>
                </a:ext>
              </a:extLst>
            </p:cNvPr>
            <p:cNvSpPr/>
            <p:nvPr/>
          </p:nvSpPr>
          <p:spPr>
            <a:xfrm>
              <a:off x="3851920" y="2283718"/>
              <a:ext cx="360040" cy="1296144"/>
            </a:xfrm>
            <a:prstGeom prst="roundRect">
              <a:avLst>
                <a:gd name="adj" fmla="val 277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AC92B0D-0E45-4864-84F5-5046F174CE0D}"/>
                </a:ext>
              </a:extLst>
            </p:cNvPr>
            <p:cNvCxnSpPr/>
            <p:nvPr/>
          </p:nvCxnSpPr>
          <p:spPr>
            <a:xfrm flipV="1">
              <a:off x="3707904" y="2139702"/>
              <a:ext cx="0" cy="93610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45ACCDC-3487-4D18-8D51-F7EACEC921F3}"/>
                </a:ext>
              </a:extLst>
            </p:cNvPr>
            <p:cNvCxnSpPr/>
            <p:nvPr/>
          </p:nvCxnSpPr>
          <p:spPr>
            <a:xfrm>
              <a:off x="3679314" y="2139702"/>
              <a:ext cx="69703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1E2B682-7981-4B41-B130-0A2F271516BC}"/>
                </a:ext>
              </a:extLst>
            </p:cNvPr>
            <p:cNvCxnSpPr/>
            <p:nvPr/>
          </p:nvCxnSpPr>
          <p:spPr>
            <a:xfrm flipV="1">
              <a:off x="4355976" y="2103698"/>
              <a:ext cx="0" cy="93610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1C1373B-25A5-4F6C-90E9-CC9F50F17113}"/>
              </a:ext>
            </a:extLst>
          </p:cNvPr>
          <p:cNvSpPr txBox="1"/>
          <p:nvPr/>
        </p:nvSpPr>
        <p:spPr>
          <a:xfrm>
            <a:off x="7507818" y="2548659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센서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고정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EFBFBB-EB9E-481B-886A-1BEFF3D9A709}"/>
              </a:ext>
            </a:extLst>
          </p:cNvPr>
          <p:cNvSpPr txBox="1"/>
          <p:nvPr/>
        </p:nvSpPr>
        <p:spPr>
          <a:xfrm>
            <a:off x="7393204" y="4048442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고정 방법 검토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DEF450D-9768-41E0-BD8C-12D2FA8D87CB}"/>
              </a:ext>
            </a:extLst>
          </p:cNvPr>
          <p:cNvCxnSpPr>
            <a:stCxn id="40" idx="1"/>
            <a:endCxn id="25" idx="3"/>
          </p:cNvCxnSpPr>
          <p:nvPr/>
        </p:nvCxnSpPr>
        <p:spPr>
          <a:xfrm flipH="1">
            <a:off x="6920280" y="2687159"/>
            <a:ext cx="587538" cy="2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5B64EF2-7C5A-4438-9303-D37A73C8C30A}"/>
              </a:ext>
            </a:extLst>
          </p:cNvPr>
          <p:cNvSpPr/>
          <p:nvPr/>
        </p:nvSpPr>
        <p:spPr>
          <a:xfrm>
            <a:off x="6321944" y="4061180"/>
            <a:ext cx="782909" cy="354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AE1457-8EE8-4CCA-8C46-8BC64FE1F3D0}"/>
              </a:ext>
            </a:extLst>
          </p:cNvPr>
          <p:cNvCxnSpPr>
            <a:cxnSpLocks/>
            <a:stCxn id="41" idx="1"/>
            <a:endCxn id="44" idx="6"/>
          </p:cNvCxnSpPr>
          <p:nvPr/>
        </p:nvCxnSpPr>
        <p:spPr>
          <a:xfrm flipH="1">
            <a:off x="7104853" y="4186942"/>
            <a:ext cx="288351" cy="5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9234EDA-C902-4D64-BDDC-4E197AC1466E}"/>
              </a:ext>
            </a:extLst>
          </p:cNvPr>
          <p:cNvSpPr/>
          <p:nvPr/>
        </p:nvSpPr>
        <p:spPr>
          <a:xfrm>
            <a:off x="4720875" y="2508387"/>
            <a:ext cx="2127151" cy="427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5498A5E-D3B0-408C-AAF7-2D83453B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9" y="2074015"/>
            <a:ext cx="2524477" cy="229584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D1E602-9CDA-4D60-B175-C622CFBE5EE1}"/>
              </a:ext>
            </a:extLst>
          </p:cNvPr>
          <p:cNvSpPr/>
          <p:nvPr/>
        </p:nvSpPr>
        <p:spPr>
          <a:xfrm>
            <a:off x="4811712" y="4174506"/>
            <a:ext cx="221816" cy="1261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2C9413-360A-435E-B5F7-73330C04A14B}"/>
              </a:ext>
            </a:extLst>
          </p:cNvPr>
          <p:cNvSpPr/>
          <p:nvPr/>
        </p:nvSpPr>
        <p:spPr>
          <a:xfrm>
            <a:off x="6585282" y="4177006"/>
            <a:ext cx="221816" cy="1261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934F91-4930-42B0-A03B-C3AD4782C6AC}"/>
              </a:ext>
            </a:extLst>
          </p:cNvPr>
          <p:cNvSpPr/>
          <p:nvPr/>
        </p:nvSpPr>
        <p:spPr>
          <a:xfrm>
            <a:off x="4688075" y="4099463"/>
            <a:ext cx="486125" cy="2724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5FB2DCC-9CA8-4B4D-A525-2538CCD426E0}"/>
              </a:ext>
            </a:extLst>
          </p:cNvPr>
          <p:cNvCxnSpPr>
            <a:cxnSpLocks/>
          </p:cNvCxnSpPr>
          <p:nvPr/>
        </p:nvCxnSpPr>
        <p:spPr>
          <a:xfrm>
            <a:off x="2339752" y="2711452"/>
            <a:ext cx="2306636" cy="13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52405904-80E8-4B44-9149-AAA7DAE045B7}"/>
              </a:ext>
            </a:extLst>
          </p:cNvPr>
          <p:cNvSpPr/>
          <p:nvPr/>
        </p:nvSpPr>
        <p:spPr>
          <a:xfrm>
            <a:off x="6340785" y="4495295"/>
            <a:ext cx="782909" cy="354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34FE1C-CD6C-44A2-938A-89BACDBC8930}"/>
              </a:ext>
            </a:extLst>
          </p:cNvPr>
          <p:cNvSpPr txBox="1"/>
          <p:nvPr/>
        </p:nvSpPr>
        <p:spPr>
          <a:xfrm>
            <a:off x="7357145" y="44639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바퀴 조립식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B555828-7665-472F-9F74-129F6F9FDB46}"/>
              </a:ext>
            </a:extLst>
          </p:cNvPr>
          <p:cNvCxnSpPr>
            <a:cxnSpLocks/>
            <a:stCxn id="61" idx="1"/>
            <a:endCxn id="59" idx="6"/>
          </p:cNvCxnSpPr>
          <p:nvPr/>
        </p:nvCxnSpPr>
        <p:spPr>
          <a:xfrm flipH="1">
            <a:off x="7123694" y="4602441"/>
            <a:ext cx="233451" cy="70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7612DB-BCF8-4AEF-99D3-A17253A1CE1A}"/>
              </a:ext>
            </a:extLst>
          </p:cNvPr>
          <p:cNvSpPr txBox="1"/>
          <p:nvPr/>
        </p:nvSpPr>
        <p:spPr>
          <a:xfrm>
            <a:off x="6807098" y="999394"/>
            <a:ext cx="2271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지렛대 중앙에 부착 시 카메라 위치 이동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BBC27B5-D520-4AE6-8E9F-902857C694B9}"/>
              </a:ext>
            </a:extLst>
          </p:cNvPr>
          <p:cNvCxnSpPr/>
          <p:nvPr/>
        </p:nvCxnSpPr>
        <p:spPr>
          <a:xfrm flipH="1">
            <a:off x="5914224" y="1276931"/>
            <a:ext cx="1050354" cy="139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4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983DD6-53EB-47CC-9253-609E7A78BA04}"/>
              </a:ext>
            </a:extLst>
          </p:cNvPr>
          <p:cNvSpPr/>
          <p:nvPr/>
        </p:nvSpPr>
        <p:spPr>
          <a:xfrm>
            <a:off x="4689911" y="2187735"/>
            <a:ext cx="2232602" cy="22958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6F36C8-7527-4236-ACAE-05A952AF9494}"/>
              </a:ext>
            </a:extLst>
          </p:cNvPr>
          <p:cNvSpPr/>
          <p:nvPr/>
        </p:nvSpPr>
        <p:spPr>
          <a:xfrm>
            <a:off x="4706034" y="2669810"/>
            <a:ext cx="2214246" cy="832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67FB564-FBC7-4AB1-9A67-5E454FB9B840}"/>
              </a:ext>
            </a:extLst>
          </p:cNvPr>
          <p:cNvSpPr/>
          <p:nvPr/>
        </p:nvSpPr>
        <p:spPr>
          <a:xfrm>
            <a:off x="4860032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026984-9AEF-49DE-8618-AEFD9913B4D2}"/>
              </a:ext>
            </a:extLst>
          </p:cNvPr>
          <p:cNvSpPr/>
          <p:nvPr/>
        </p:nvSpPr>
        <p:spPr>
          <a:xfrm>
            <a:off x="5698200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C4D1AC-B6A3-495F-BC2C-826D20F4C6EA}"/>
              </a:ext>
            </a:extLst>
          </p:cNvPr>
          <p:cNvSpPr/>
          <p:nvPr/>
        </p:nvSpPr>
        <p:spPr>
          <a:xfrm>
            <a:off x="6516216" y="2575375"/>
            <a:ext cx="216024" cy="28803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62EE3-2E40-4530-A7A6-EB8855093B8A}"/>
              </a:ext>
            </a:extLst>
          </p:cNvPr>
          <p:cNvSpPr txBox="1"/>
          <p:nvPr/>
        </p:nvSpPr>
        <p:spPr>
          <a:xfrm>
            <a:off x="5521518" y="230806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카메라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15602-393E-4D3B-B551-AA8E862856B6}"/>
              </a:ext>
            </a:extLst>
          </p:cNvPr>
          <p:cNvSpPr txBox="1"/>
          <p:nvPr/>
        </p:nvSpPr>
        <p:spPr>
          <a:xfrm>
            <a:off x="6390469" y="230243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거리센서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672DE-2C85-4CF8-AC81-24D13C4FB99C}"/>
              </a:ext>
            </a:extLst>
          </p:cNvPr>
          <p:cNvSpPr txBox="1"/>
          <p:nvPr/>
        </p:nvSpPr>
        <p:spPr>
          <a:xfrm>
            <a:off x="4526898" y="230806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거리센서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988E06-697A-4DC9-A9D7-C7020C730EA4}"/>
              </a:ext>
            </a:extLst>
          </p:cNvPr>
          <p:cNvCxnSpPr/>
          <p:nvPr/>
        </p:nvCxnSpPr>
        <p:spPr>
          <a:xfrm flipV="1">
            <a:off x="5370233" y="1279231"/>
            <a:ext cx="0" cy="2952328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6F2C6A-EC97-4120-AAF4-C0C48C464610}"/>
              </a:ext>
            </a:extLst>
          </p:cNvPr>
          <p:cNvCxnSpPr/>
          <p:nvPr/>
        </p:nvCxnSpPr>
        <p:spPr>
          <a:xfrm flipV="1">
            <a:off x="6306337" y="1276931"/>
            <a:ext cx="0" cy="2952328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641425-9A31-4677-B16E-EB7A5D19DC1E}"/>
              </a:ext>
            </a:extLst>
          </p:cNvPr>
          <p:cNvCxnSpPr>
            <a:cxnSpLocks/>
          </p:cNvCxnSpPr>
          <p:nvPr/>
        </p:nvCxnSpPr>
        <p:spPr>
          <a:xfrm flipH="1">
            <a:off x="5338337" y="1276931"/>
            <a:ext cx="1004754" cy="0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A5F5C8-0F08-44D4-BE21-6A11121276B2}"/>
              </a:ext>
            </a:extLst>
          </p:cNvPr>
          <p:cNvCxnSpPr>
            <a:cxnSpLocks/>
          </p:cNvCxnSpPr>
          <p:nvPr/>
        </p:nvCxnSpPr>
        <p:spPr>
          <a:xfrm flipH="1">
            <a:off x="4722161" y="4231559"/>
            <a:ext cx="2153779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5E5B1F-A56B-4B3B-ABA1-882F295343AC}"/>
              </a:ext>
            </a:extLst>
          </p:cNvPr>
          <p:cNvSpPr txBox="1"/>
          <p:nvPr/>
        </p:nvSpPr>
        <p:spPr>
          <a:xfrm>
            <a:off x="5325830" y="1027309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접이식 손잡이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29051-F03A-45E5-A79D-C7F41614C56E}"/>
              </a:ext>
            </a:extLst>
          </p:cNvPr>
          <p:cNvSpPr txBox="1"/>
          <p:nvPr/>
        </p:nvSpPr>
        <p:spPr>
          <a:xfrm>
            <a:off x="251520" y="5147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바퀴 부착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C1373B-25A5-4F6C-90E9-CC9F50F17113}"/>
              </a:ext>
            </a:extLst>
          </p:cNvPr>
          <p:cNvSpPr txBox="1"/>
          <p:nvPr/>
        </p:nvSpPr>
        <p:spPr>
          <a:xfrm>
            <a:off x="7507818" y="2548659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센서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고정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DEF450D-9768-41E0-BD8C-12D2FA8D87CB}"/>
              </a:ext>
            </a:extLst>
          </p:cNvPr>
          <p:cNvCxnSpPr>
            <a:stCxn id="40" idx="1"/>
            <a:endCxn id="25" idx="3"/>
          </p:cNvCxnSpPr>
          <p:nvPr/>
        </p:nvCxnSpPr>
        <p:spPr>
          <a:xfrm flipH="1">
            <a:off x="6920280" y="2687159"/>
            <a:ext cx="587538" cy="2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9234EDA-C902-4D64-BDDC-4E197AC1466E}"/>
              </a:ext>
            </a:extLst>
          </p:cNvPr>
          <p:cNvSpPr/>
          <p:nvPr/>
        </p:nvSpPr>
        <p:spPr>
          <a:xfrm>
            <a:off x="4720875" y="2508387"/>
            <a:ext cx="2127151" cy="427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5498A5E-D3B0-408C-AAF7-2D83453B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9" y="2074015"/>
            <a:ext cx="2524477" cy="2295845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5FB2DCC-9CA8-4B4D-A525-2538CCD426E0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339752" y="2711452"/>
            <a:ext cx="1850640" cy="13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6403B18-C81A-4657-8BB4-63D4908096EB}"/>
              </a:ext>
            </a:extLst>
          </p:cNvPr>
          <p:cNvGrpSpPr/>
          <p:nvPr/>
        </p:nvGrpSpPr>
        <p:grpSpPr>
          <a:xfrm>
            <a:off x="4175837" y="4137461"/>
            <a:ext cx="556505" cy="690155"/>
            <a:chOff x="4175837" y="4137461"/>
            <a:chExt cx="556505" cy="69015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EDAD5F2-B35B-439E-A46E-F75DCD0478FB}"/>
                </a:ext>
              </a:extLst>
            </p:cNvPr>
            <p:cNvCxnSpPr/>
            <p:nvPr/>
          </p:nvCxnSpPr>
          <p:spPr>
            <a:xfrm>
              <a:off x="4175837" y="4524621"/>
              <a:ext cx="55650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6B6816E-F979-436E-BE4E-216C12A584A0}"/>
                </a:ext>
              </a:extLst>
            </p:cNvPr>
            <p:cNvSpPr/>
            <p:nvPr/>
          </p:nvSpPr>
          <p:spPr>
            <a:xfrm>
              <a:off x="4347069" y="4221626"/>
              <a:ext cx="214040" cy="605990"/>
            </a:xfrm>
            <a:prstGeom prst="roundRect">
              <a:avLst>
                <a:gd name="adj" fmla="val 277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67C3298-4802-48D4-BE06-CF10388E69C3}"/>
                </a:ext>
              </a:extLst>
            </p:cNvPr>
            <p:cNvCxnSpPr/>
            <p:nvPr/>
          </p:nvCxnSpPr>
          <p:spPr>
            <a:xfrm flipV="1">
              <a:off x="4261453" y="4154294"/>
              <a:ext cx="0" cy="437659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8FF62F0-9A76-43E7-8D5C-9031E7D2C56D}"/>
                </a:ext>
              </a:extLst>
            </p:cNvPr>
            <p:cNvCxnSpPr/>
            <p:nvPr/>
          </p:nvCxnSpPr>
          <p:spPr>
            <a:xfrm>
              <a:off x="4244457" y="4154294"/>
              <a:ext cx="414382" cy="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A1AF0D5-EEAE-48FC-88C9-2E1C194F59C8}"/>
                </a:ext>
              </a:extLst>
            </p:cNvPr>
            <p:cNvCxnSpPr/>
            <p:nvPr/>
          </p:nvCxnSpPr>
          <p:spPr>
            <a:xfrm flipV="1">
              <a:off x="4646726" y="4137461"/>
              <a:ext cx="0" cy="437659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6876CCB-81CF-4EFF-BEFC-B5883EB8F518}"/>
              </a:ext>
            </a:extLst>
          </p:cNvPr>
          <p:cNvGrpSpPr/>
          <p:nvPr/>
        </p:nvGrpSpPr>
        <p:grpSpPr>
          <a:xfrm>
            <a:off x="6882488" y="4179543"/>
            <a:ext cx="556505" cy="690155"/>
            <a:chOff x="4175837" y="4137461"/>
            <a:chExt cx="556505" cy="690155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422E30-A2D1-42C5-9C96-AE172C86C5F1}"/>
                </a:ext>
              </a:extLst>
            </p:cNvPr>
            <p:cNvCxnSpPr/>
            <p:nvPr/>
          </p:nvCxnSpPr>
          <p:spPr>
            <a:xfrm>
              <a:off x="4175837" y="4524621"/>
              <a:ext cx="55650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3E5843DF-032C-47A0-9DBD-F60232F96512}"/>
                </a:ext>
              </a:extLst>
            </p:cNvPr>
            <p:cNvSpPr/>
            <p:nvPr/>
          </p:nvSpPr>
          <p:spPr>
            <a:xfrm>
              <a:off x="4347069" y="4221626"/>
              <a:ext cx="214040" cy="605990"/>
            </a:xfrm>
            <a:prstGeom prst="roundRect">
              <a:avLst>
                <a:gd name="adj" fmla="val 277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B764B11-7D93-4A22-816E-6A2A272690C6}"/>
                </a:ext>
              </a:extLst>
            </p:cNvPr>
            <p:cNvCxnSpPr/>
            <p:nvPr/>
          </p:nvCxnSpPr>
          <p:spPr>
            <a:xfrm flipV="1">
              <a:off x="4261453" y="4154294"/>
              <a:ext cx="0" cy="437659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00F2F69-F4FA-4752-8E1F-E09A00C04475}"/>
                </a:ext>
              </a:extLst>
            </p:cNvPr>
            <p:cNvCxnSpPr/>
            <p:nvPr/>
          </p:nvCxnSpPr>
          <p:spPr>
            <a:xfrm>
              <a:off x="4244457" y="4154294"/>
              <a:ext cx="414382" cy="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E9C7208-98AB-4BF5-A158-EB5B3C50343E}"/>
                </a:ext>
              </a:extLst>
            </p:cNvPr>
            <p:cNvCxnSpPr/>
            <p:nvPr/>
          </p:nvCxnSpPr>
          <p:spPr>
            <a:xfrm flipV="1">
              <a:off x="4646726" y="4137461"/>
              <a:ext cx="0" cy="437659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FD24E0FB-33E9-467D-A299-A9A2629FDBF0}"/>
              </a:ext>
            </a:extLst>
          </p:cNvPr>
          <p:cNvSpPr/>
          <p:nvPr/>
        </p:nvSpPr>
        <p:spPr>
          <a:xfrm>
            <a:off x="4074394" y="3969138"/>
            <a:ext cx="792082" cy="900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594CF-C568-4A33-96B8-A60C6C4A02F5}"/>
              </a:ext>
            </a:extLst>
          </p:cNvPr>
          <p:cNvSpPr txBox="1"/>
          <p:nvPr/>
        </p:nvSpPr>
        <p:spPr>
          <a:xfrm>
            <a:off x="3058088" y="4617202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바퀴 부착 방법</a:t>
            </a:r>
          </a:p>
        </p:txBody>
      </p:sp>
    </p:spTree>
    <p:extLst>
      <p:ext uri="{BB962C8B-B14F-4D97-AF65-F5344CB8AC3E}">
        <p14:creationId xmlns:p14="http://schemas.microsoft.com/office/powerpoint/2010/main" val="295638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154F0-37BB-4813-AD2B-CDC023D6F5F9}"/>
              </a:ext>
            </a:extLst>
          </p:cNvPr>
          <p:cNvSpPr/>
          <p:nvPr/>
        </p:nvSpPr>
        <p:spPr>
          <a:xfrm>
            <a:off x="5367630" y="2245107"/>
            <a:ext cx="766743" cy="121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62B798-C9AB-4BD0-B74C-82848768EF84}"/>
              </a:ext>
            </a:extLst>
          </p:cNvPr>
          <p:cNvSpPr/>
          <p:nvPr/>
        </p:nvSpPr>
        <p:spPr>
          <a:xfrm>
            <a:off x="2749997" y="1092979"/>
            <a:ext cx="3384376" cy="1296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6696A00-B047-45AC-BAEF-852796DE0E69}"/>
              </a:ext>
            </a:extLst>
          </p:cNvPr>
          <p:cNvSpPr/>
          <p:nvPr/>
        </p:nvSpPr>
        <p:spPr>
          <a:xfrm>
            <a:off x="5522031" y="2101091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20FB91-1780-4104-9974-AED51200CAFE}"/>
              </a:ext>
            </a:extLst>
          </p:cNvPr>
          <p:cNvSpPr/>
          <p:nvPr/>
        </p:nvSpPr>
        <p:spPr>
          <a:xfrm>
            <a:off x="2749997" y="2385333"/>
            <a:ext cx="295612" cy="29561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CB6A0-1610-4BF5-B019-9F8C0BC98473}"/>
              </a:ext>
            </a:extLst>
          </p:cNvPr>
          <p:cNvSpPr/>
          <p:nvPr/>
        </p:nvSpPr>
        <p:spPr>
          <a:xfrm>
            <a:off x="2741233" y="3374789"/>
            <a:ext cx="3384376" cy="1296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E40D8E-3560-4801-922C-430A3D314CB0}"/>
              </a:ext>
            </a:extLst>
          </p:cNvPr>
          <p:cNvSpPr/>
          <p:nvPr/>
        </p:nvSpPr>
        <p:spPr>
          <a:xfrm>
            <a:off x="2749997" y="3452154"/>
            <a:ext cx="325173" cy="87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EF6781-C392-48B4-9CA2-899A3989ED4C}"/>
              </a:ext>
            </a:extLst>
          </p:cNvPr>
          <p:cNvSpPr/>
          <p:nvPr/>
        </p:nvSpPr>
        <p:spPr>
          <a:xfrm>
            <a:off x="2758761" y="4475388"/>
            <a:ext cx="325173" cy="87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6747DF-BECC-4985-B40E-96D2F1647D58}"/>
              </a:ext>
            </a:extLst>
          </p:cNvPr>
          <p:cNvSpPr/>
          <p:nvPr/>
        </p:nvSpPr>
        <p:spPr>
          <a:xfrm>
            <a:off x="5367630" y="3435231"/>
            <a:ext cx="704281" cy="11783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제어장치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DF0DFE-5196-40F9-94A9-364A42122B2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134373" y="584760"/>
            <a:ext cx="255583" cy="1720899"/>
          </a:xfrm>
          <a:prstGeom prst="line">
            <a:avLst/>
          </a:prstGeom>
          <a:ln w="476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A0267E7-3E5D-4E07-9C35-23DD9648A7C3}"/>
              </a:ext>
            </a:extLst>
          </p:cNvPr>
          <p:cNvSpPr/>
          <p:nvPr/>
        </p:nvSpPr>
        <p:spPr>
          <a:xfrm rot="16200000">
            <a:off x="6098958" y="3995828"/>
            <a:ext cx="144016" cy="70831"/>
          </a:xfrm>
          <a:prstGeom prst="triangle">
            <a:avLst>
              <a:gd name="adj" fmla="val 45832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EE1A561-C64D-4D5A-8CF2-782A5938D651}"/>
              </a:ext>
            </a:extLst>
          </p:cNvPr>
          <p:cNvSpPr/>
          <p:nvPr/>
        </p:nvSpPr>
        <p:spPr>
          <a:xfrm rot="16200000">
            <a:off x="6101866" y="3532873"/>
            <a:ext cx="144016" cy="70831"/>
          </a:xfrm>
          <a:prstGeom prst="triangle">
            <a:avLst>
              <a:gd name="adj" fmla="val 45832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9D930BB-0C48-4E10-9D33-4A45956958EC}"/>
              </a:ext>
            </a:extLst>
          </p:cNvPr>
          <p:cNvSpPr/>
          <p:nvPr/>
        </p:nvSpPr>
        <p:spPr>
          <a:xfrm rot="16200000">
            <a:off x="6098958" y="4373083"/>
            <a:ext cx="144016" cy="70831"/>
          </a:xfrm>
          <a:prstGeom prst="triangle">
            <a:avLst>
              <a:gd name="adj" fmla="val 45832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41573-1DE9-415E-9A91-22284B1608BA}"/>
              </a:ext>
            </a:extLst>
          </p:cNvPr>
          <p:cNvSpPr txBox="1"/>
          <p:nvPr/>
        </p:nvSpPr>
        <p:spPr>
          <a:xfrm>
            <a:off x="6269749" y="3913379"/>
            <a:ext cx="5790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굴림" panose="020B0600000101010101" pitchFamily="50" charset="-127"/>
                <a:ea typeface="굴림" panose="020B0600000101010101" pitchFamily="50" charset="-127"/>
              </a:rPr>
              <a:t>카메라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45CE08-A965-4E0A-A368-E0A9446A1850}"/>
              </a:ext>
            </a:extLst>
          </p:cNvPr>
          <p:cNvSpPr txBox="1"/>
          <p:nvPr/>
        </p:nvSpPr>
        <p:spPr>
          <a:xfrm>
            <a:off x="6269749" y="3467995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굴림" panose="020B0600000101010101" pitchFamily="50" charset="-127"/>
                <a:ea typeface="굴림" panose="020B0600000101010101" pitchFamily="50" charset="-127"/>
              </a:rPr>
              <a:t>거리 측정 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3E275-2AE8-48A8-9DF9-47E057F6D61B}"/>
              </a:ext>
            </a:extLst>
          </p:cNvPr>
          <p:cNvSpPr txBox="1"/>
          <p:nvPr/>
        </p:nvSpPr>
        <p:spPr>
          <a:xfrm>
            <a:off x="6269749" y="4297975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latin typeface="굴림" panose="020B0600000101010101" pitchFamily="50" charset="-127"/>
                <a:ea typeface="굴림" panose="020B0600000101010101" pitchFamily="50" charset="-127"/>
              </a:rPr>
              <a:t>거리 측정 센서</a:t>
            </a:r>
            <a:endParaRPr lang="ko-KR" altLang="en-US" sz="105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8FC35-F476-47E6-84B8-67C1E6A9784C}"/>
              </a:ext>
            </a:extLst>
          </p:cNvPr>
          <p:cNvSpPr txBox="1"/>
          <p:nvPr/>
        </p:nvSpPr>
        <p:spPr>
          <a:xfrm>
            <a:off x="7627000" y="3466590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라즈베리</a:t>
            </a: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 파이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제어보드</a:t>
            </a:r>
            <a:r>
              <a:rPr lang="en-US" altLang="ko-KR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latin typeface="굴림" panose="020B0600000101010101" pitchFamily="50" charset="-127"/>
                <a:ea typeface="굴림" panose="020B0600000101010101" pitchFamily="50" charset="-127"/>
              </a:rPr>
              <a:t>배터리</a:t>
            </a:r>
            <a:endParaRPr lang="en-US" altLang="ko-KR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5BC0DC-00A8-42DB-A7F9-40840F6118A7}"/>
              </a:ext>
            </a:extLst>
          </p:cNvPr>
          <p:cNvSpPr/>
          <p:nvPr/>
        </p:nvSpPr>
        <p:spPr>
          <a:xfrm>
            <a:off x="611560" y="1089189"/>
            <a:ext cx="1512168" cy="1296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274CB8-A96C-4291-8E21-E53C4824DC07}"/>
              </a:ext>
            </a:extLst>
          </p:cNvPr>
          <p:cNvSpPr/>
          <p:nvPr/>
        </p:nvSpPr>
        <p:spPr>
          <a:xfrm>
            <a:off x="7236296" y="1092979"/>
            <a:ext cx="1512168" cy="1296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577252-6720-4211-BB85-91C31A7F950B}"/>
              </a:ext>
            </a:extLst>
          </p:cNvPr>
          <p:cNvSpPr/>
          <p:nvPr/>
        </p:nvSpPr>
        <p:spPr>
          <a:xfrm>
            <a:off x="648240" y="1144191"/>
            <a:ext cx="70656" cy="1201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2718D1-3493-40C3-A4BF-4D7A246FC962}"/>
              </a:ext>
            </a:extLst>
          </p:cNvPr>
          <p:cNvSpPr/>
          <p:nvPr/>
        </p:nvSpPr>
        <p:spPr>
          <a:xfrm>
            <a:off x="2004970" y="1136649"/>
            <a:ext cx="70656" cy="1201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4875F-F6FA-4F21-B875-38F32E8561A6}"/>
              </a:ext>
            </a:extLst>
          </p:cNvPr>
          <p:cNvSpPr txBox="1"/>
          <p:nvPr/>
        </p:nvSpPr>
        <p:spPr>
          <a:xfrm>
            <a:off x="1055672" y="16170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후면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DE94C-3C83-4105-8766-50E38FD6E121}"/>
              </a:ext>
            </a:extLst>
          </p:cNvPr>
          <p:cNvSpPr txBox="1"/>
          <p:nvPr/>
        </p:nvSpPr>
        <p:spPr>
          <a:xfrm>
            <a:off x="7715825" y="15924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정면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98CFFF-B487-4970-A81A-9BBC932D4B26}"/>
              </a:ext>
            </a:extLst>
          </p:cNvPr>
          <p:cNvSpPr txBox="1"/>
          <p:nvPr/>
        </p:nvSpPr>
        <p:spPr>
          <a:xfrm>
            <a:off x="4137317" y="156948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측면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2E425B-9801-4761-977C-D9847AB1CC64}"/>
              </a:ext>
            </a:extLst>
          </p:cNvPr>
          <p:cNvSpPr txBox="1"/>
          <p:nvPr/>
        </p:nvSpPr>
        <p:spPr>
          <a:xfrm>
            <a:off x="3962395" y="38429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평면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EF0CF8-9B10-4EC3-9850-542A6A924517}"/>
              </a:ext>
            </a:extLst>
          </p:cNvPr>
          <p:cNvSpPr txBox="1"/>
          <p:nvPr/>
        </p:nvSpPr>
        <p:spPr>
          <a:xfrm>
            <a:off x="1019343" y="2493828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조명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518D89-0F8F-4F50-91D1-E5F65BC12857}"/>
              </a:ext>
            </a:extLst>
          </p:cNvPr>
          <p:cNvCxnSpPr/>
          <p:nvPr/>
        </p:nvCxnSpPr>
        <p:spPr>
          <a:xfrm flipH="1" flipV="1">
            <a:off x="755576" y="2245107"/>
            <a:ext cx="42885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231327-E100-4682-BA47-A6B45BBC3798}"/>
              </a:ext>
            </a:extLst>
          </p:cNvPr>
          <p:cNvCxnSpPr/>
          <p:nvPr/>
        </p:nvCxnSpPr>
        <p:spPr>
          <a:xfrm flipV="1">
            <a:off x="1560544" y="2245107"/>
            <a:ext cx="39632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3C5D4-8907-41E4-9B67-BEA6E0CBC845}"/>
              </a:ext>
            </a:extLst>
          </p:cNvPr>
          <p:cNvSpPr/>
          <p:nvPr/>
        </p:nvSpPr>
        <p:spPr>
          <a:xfrm>
            <a:off x="5462969" y="3406810"/>
            <a:ext cx="576064" cy="87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8767A6-6ACB-4B54-91FA-7581A5D88B5D}"/>
              </a:ext>
            </a:extLst>
          </p:cNvPr>
          <p:cNvSpPr/>
          <p:nvPr/>
        </p:nvSpPr>
        <p:spPr>
          <a:xfrm>
            <a:off x="5475166" y="4593567"/>
            <a:ext cx="576064" cy="87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A71557-82BC-4C29-8CCB-8D0C4DD61D7F}"/>
              </a:ext>
            </a:extLst>
          </p:cNvPr>
          <p:cNvSpPr/>
          <p:nvPr/>
        </p:nvSpPr>
        <p:spPr>
          <a:xfrm>
            <a:off x="7293257" y="1154961"/>
            <a:ext cx="70656" cy="1201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8E9072-10F9-4A66-A7A1-71CDE4113B92}"/>
              </a:ext>
            </a:extLst>
          </p:cNvPr>
          <p:cNvSpPr/>
          <p:nvPr/>
        </p:nvSpPr>
        <p:spPr>
          <a:xfrm>
            <a:off x="8649987" y="1147419"/>
            <a:ext cx="70656" cy="12012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E63B52-64C7-489F-9662-023415A10F8F}"/>
              </a:ext>
            </a:extLst>
          </p:cNvPr>
          <p:cNvSpPr txBox="1"/>
          <p:nvPr/>
        </p:nvSpPr>
        <p:spPr>
          <a:xfrm>
            <a:off x="7664360" y="2504598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LED 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조명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DA9995E-90E3-4AF3-B13A-F542C77D11C6}"/>
              </a:ext>
            </a:extLst>
          </p:cNvPr>
          <p:cNvCxnSpPr/>
          <p:nvPr/>
        </p:nvCxnSpPr>
        <p:spPr>
          <a:xfrm flipH="1" flipV="1">
            <a:off x="7400593" y="2255877"/>
            <a:ext cx="42885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1ABDA24-3325-49FE-9DC8-24AA2ACB3390}"/>
              </a:ext>
            </a:extLst>
          </p:cNvPr>
          <p:cNvCxnSpPr/>
          <p:nvPr/>
        </p:nvCxnSpPr>
        <p:spPr>
          <a:xfrm flipV="1">
            <a:off x="8205561" y="2255877"/>
            <a:ext cx="39632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B5EC8F-71AD-48C7-BB04-8A77865528B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940152" y="3767263"/>
            <a:ext cx="1686848" cy="2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56718F7-3401-4F59-9841-07A490D48B63}"/>
              </a:ext>
            </a:extLst>
          </p:cNvPr>
          <p:cNvSpPr txBox="1"/>
          <p:nvPr/>
        </p:nvSpPr>
        <p:spPr>
          <a:xfrm>
            <a:off x="2001028" y="382625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400~450mm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73D92C-07C4-43CD-87A9-2CB552E0D289}"/>
              </a:ext>
            </a:extLst>
          </p:cNvPr>
          <p:cNvSpPr txBox="1"/>
          <p:nvPr/>
        </p:nvSpPr>
        <p:spPr>
          <a:xfrm>
            <a:off x="4030051" y="260711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600~700mm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9FF1E-6ACA-4FD8-BD2E-F9DA7EA682BE}"/>
              </a:ext>
            </a:extLst>
          </p:cNvPr>
          <p:cNvSpPr txBox="1"/>
          <p:nvPr/>
        </p:nvSpPr>
        <p:spPr>
          <a:xfrm>
            <a:off x="2111904" y="1558034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450~500mm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A5D1F6-0B4F-4ED0-A5F2-A18823A8171D}"/>
              </a:ext>
            </a:extLst>
          </p:cNvPr>
          <p:cNvSpPr txBox="1"/>
          <p:nvPr/>
        </p:nvSpPr>
        <p:spPr>
          <a:xfrm>
            <a:off x="6209338" y="1623475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700~800mm</a:t>
            </a:r>
            <a:endParaRPr lang="ko-KR" altLang="en-US" sz="12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FDA6487-9DA3-4F5C-8F1F-7B2CB424BF4D}"/>
              </a:ext>
            </a:extLst>
          </p:cNvPr>
          <p:cNvCxnSpPr>
            <a:cxnSpLocks/>
          </p:cNvCxnSpPr>
          <p:nvPr/>
        </p:nvCxnSpPr>
        <p:spPr>
          <a:xfrm>
            <a:off x="6559251" y="584760"/>
            <a:ext cx="0" cy="2092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6C0E3A3-13BD-42DD-A82F-0B738EC29C5C}"/>
              </a:ext>
            </a:extLst>
          </p:cNvPr>
          <p:cNvCxnSpPr>
            <a:cxnSpLocks/>
          </p:cNvCxnSpPr>
          <p:nvPr/>
        </p:nvCxnSpPr>
        <p:spPr>
          <a:xfrm flipV="1">
            <a:off x="2709876" y="2837842"/>
            <a:ext cx="3461090" cy="219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600613F-73E2-407D-9813-67785EE53F8A}"/>
              </a:ext>
            </a:extLst>
          </p:cNvPr>
          <p:cNvCxnSpPr>
            <a:cxnSpLocks/>
          </p:cNvCxnSpPr>
          <p:nvPr/>
        </p:nvCxnSpPr>
        <p:spPr>
          <a:xfrm>
            <a:off x="2466328" y="1089189"/>
            <a:ext cx="0" cy="15924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14B2F9F-1269-44A6-B011-48359FAE770C}"/>
              </a:ext>
            </a:extLst>
          </p:cNvPr>
          <p:cNvCxnSpPr>
            <a:cxnSpLocks/>
          </p:cNvCxnSpPr>
          <p:nvPr/>
        </p:nvCxnSpPr>
        <p:spPr>
          <a:xfrm>
            <a:off x="2411760" y="3374789"/>
            <a:ext cx="0" cy="1334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8EC55FB-4D56-4575-B97D-42900B4657F2}"/>
              </a:ext>
            </a:extLst>
          </p:cNvPr>
          <p:cNvSpPr/>
          <p:nvPr/>
        </p:nvSpPr>
        <p:spPr>
          <a:xfrm>
            <a:off x="395536" y="555526"/>
            <a:ext cx="8568951" cy="4248472"/>
          </a:xfrm>
          <a:prstGeom prst="roundRect">
            <a:avLst>
              <a:gd name="adj" fmla="val 23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61724B-E644-400D-B154-056E1A216015}"/>
              </a:ext>
            </a:extLst>
          </p:cNvPr>
          <p:cNvSpPr txBox="1"/>
          <p:nvPr/>
        </p:nvSpPr>
        <p:spPr>
          <a:xfrm>
            <a:off x="467544" y="272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외형도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C2053E-F4B3-4A0D-B836-0A5BBADBFD03}"/>
              </a:ext>
            </a:extLst>
          </p:cNvPr>
          <p:cNvSpPr txBox="1"/>
          <p:nvPr/>
        </p:nvSpPr>
        <p:spPr>
          <a:xfrm>
            <a:off x="400687" y="5100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HY헤드라인M" panose="02030600000101010101" pitchFamily="18" charset="-127"/>
                <a:ea typeface="HY헤드라인M" panose="02030600000101010101" pitchFamily="18" charset="-127"/>
              </a:rPr>
              <a:t>외형도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FDB87ED-5CD8-4E56-B418-20794CD20E5C}"/>
              </a:ext>
            </a:extLst>
          </p:cNvPr>
          <p:cNvSpPr/>
          <p:nvPr/>
        </p:nvSpPr>
        <p:spPr>
          <a:xfrm>
            <a:off x="6026865" y="1151259"/>
            <a:ext cx="74111" cy="10415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F29DAAB-5301-49AA-A67B-D8227C64508D}"/>
              </a:ext>
            </a:extLst>
          </p:cNvPr>
          <p:cNvCxnSpPr/>
          <p:nvPr/>
        </p:nvCxnSpPr>
        <p:spPr>
          <a:xfrm flipH="1" flipV="1">
            <a:off x="6071911" y="1995686"/>
            <a:ext cx="1523073" cy="143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43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CA04F-724B-4648-B51B-6BA9A4382239}"/>
              </a:ext>
            </a:extLst>
          </p:cNvPr>
          <p:cNvSpPr/>
          <p:nvPr/>
        </p:nvSpPr>
        <p:spPr>
          <a:xfrm>
            <a:off x="2699792" y="1386163"/>
            <a:ext cx="2448272" cy="24482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4F2E24-EE0A-4E25-8607-AC2DB591CA42}"/>
              </a:ext>
            </a:extLst>
          </p:cNvPr>
          <p:cNvSpPr/>
          <p:nvPr/>
        </p:nvSpPr>
        <p:spPr>
          <a:xfrm>
            <a:off x="3104306" y="2644745"/>
            <a:ext cx="191756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100" dirty="0" err="1"/>
              <a:t>라즈베리파이</a:t>
            </a:r>
            <a:r>
              <a:rPr lang="en-US" altLang="ko-KR" sz="1100" dirty="0"/>
              <a:t>5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100" dirty="0"/>
              <a:t>제어보드</a:t>
            </a:r>
            <a:endParaRPr lang="en-US" altLang="ko-KR" sz="11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100" dirty="0"/>
              <a:t>모터 드라이브</a:t>
            </a:r>
            <a:endParaRPr lang="en-US" altLang="ko-KR" sz="11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100" dirty="0"/>
              <a:t>DC-DC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100" dirty="0"/>
              <a:t>배터리</a:t>
            </a:r>
            <a:r>
              <a:rPr lang="en-US" altLang="ko-KR" sz="1100" dirty="0"/>
              <a:t>(</a:t>
            </a:r>
            <a:r>
              <a:rPr lang="ko-KR" altLang="en-US" sz="1100" dirty="0"/>
              <a:t>바닥 부착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DBB014-F878-467F-9EDD-5287DC53C732}"/>
              </a:ext>
            </a:extLst>
          </p:cNvPr>
          <p:cNvSpPr/>
          <p:nvPr/>
        </p:nvSpPr>
        <p:spPr>
          <a:xfrm>
            <a:off x="2843808" y="1727619"/>
            <a:ext cx="360040" cy="21602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CBDECD8-7741-4241-9D03-8F2F12BFBDE1}"/>
              </a:ext>
            </a:extLst>
          </p:cNvPr>
          <p:cNvSpPr/>
          <p:nvPr/>
        </p:nvSpPr>
        <p:spPr>
          <a:xfrm>
            <a:off x="3743908" y="1727619"/>
            <a:ext cx="360040" cy="21602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AC8E2F5-113C-4204-B744-7720210179C9}"/>
              </a:ext>
            </a:extLst>
          </p:cNvPr>
          <p:cNvSpPr/>
          <p:nvPr/>
        </p:nvSpPr>
        <p:spPr>
          <a:xfrm>
            <a:off x="4644008" y="1727619"/>
            <a:ext cx="360040" cy="21602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846AF-D7F2-49AE-B796-99F2510C8624}"/>
              </a:ext>
            </a:extLst>
          </p:cNvPr>
          <p:cNvSpPr txBox="1"/>
          <p:nvPr/>
        </p:nvSpPr>
        <p:spPr>
          <a:xfrm>
            <a:off x="3496567" y="10905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전면 패널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F8177A-C3D6-475C-A52C-9C443FB6A271}"/>
              </a:ext>
            </a:extLst>
          </p:cNvPr>
          <p:cNvSpPr/>
          <p:nvPr/>
        </p:nvSpPr>
        <p:spPr>
          <a:xfrm>
            <a:off x="2915816" y="1439587"/>
            <a:ext cx="2016224" cy="14401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기능 스위치 배치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72C06-9263-48D2-B7DB-D8846EDFBA5E}"/>
              </a:ext>
            </a:extLst>
          </p:cNvPr>
          <p:cNvSpPr txBox="1"/>
          <p:nvPr/>
        </p:nvSpPr>
        <p:spPr>
          <a:xfrm>
            <a:off x="6516216" y="3452975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100" dirty="0"/>
              <a:t>허브 모터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100" dirty="0"/>
              <a:t>배터리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100" dirty="0"/>
              <a:t>LED </a:t>
            </a:r>
            <a:r>
              <a:rPr lang="ko-KR" altLang="en-US" sz="1100" dirty="0" err="1"/>
              <a:t>경광등</a:t>
            </a:r>
            <a:endParaRPr lang="ko-KR" altLang="en-US" sz="11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F9A316-4271-49AA-91B6-C00BECD7274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148064" y="3753057"/>
            <a:ext cx="1368152" cy="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C90F53-D1E7-4001-9FB5-3B49F1B66C95}"/>
              </a:ext>
            </a:extLst>
          </p:cNvPr>
          <p:cNvSpPr/>
          <p:nvPr/>
        </p:nvSpPr>
        <p:spPr>
          <a:xfrm>
            <a:off x="5112060" y="3681051"/>
            <a:ext cx="72008" cy="1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CC637-8867-4AB0-A574-D3C56C6CFF92}"/>
              </a:ext>
            </a:extLst>
          </p:cNvPr>
          <p:cNvSpPr txBox="1"/>
          <p:nvPr/>
        </p:nvSpPr>
        <p:spPr>
          <a:xfrm>
            <a:off x="4844134" y="38536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커넥터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9E95F-6CE6-489B-98DD-35646AD92EE2}"/>
              </a:ext>
            </a:extLst>
          </p:cNvPr>
          <p:cNvSpPr txBox="1"/>
          <p:nvPr/>
        </p:nvSpPr>
        <p:spPr>
          <a:xfrm>
            <a:off x="5652120" y="34914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케이블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CA8E4-B9EE-4B7B-9FB6-ED3FC755F046}"/>
              </a:ext>
            </a:extLst>
          </p:cNvPr>
          <p:cNvSpPr txBox="1"/>
          <p:nvPr/>
        </p:nvSpPr>
        <p:spPr>
          <a:xfrm>
            <a:off x="467544" y="272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전면 패널</a:t>
            </a:r>
          </a:p>
        </p:txBody>
      </p:sp>
    </p:spTree>
    <p:extLst>
      <p:ext uri="{BB962C8B-B14F-4D97-AF65-F5344CB8AC3E}">
        <p14:creationId xmlns:p14="http://schemas.microsoft.com/office/powerpoint/2010/main" val="108636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ACE03-34A4-4833-84E0-FE54BF82AE38}"/>
              </a:ext>
            </a:extLst>
          </p:cNvPr>
          <p:cNvSpPr txBox="1"/>
          <p:nvPr/>
        </p:nvSpPr>
        <p:spPr>
          <a:xfrm>
            <a:off x="2915816" y="221171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자재 참고</a:t>
            </a:r>
          </a:p>
        </p:txBody>
      </p:sp>
    </p:spTree>
    <p:extLst>
      <p:ext uri="{BB962C8B-B14F-4D97-AF65-F5344CB8AC3E}">
        <p14:creationId xmlns:p14="http://schemas.microsoft.com/office/powerpoint/2010/main" val="24602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0EECF5-1D49-4747-A78A-02E8BC39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9582"/>
            <a:ext cx="6027796" cy="3666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61A3D-F9C1-47FB-B4C0-542C29400BF9}"/>
              </a:ext>
            </a:extLst>
          </p:cNvPr>
          <p:cNvSpPr txBox="1"/>
          <p:nvPr/>
        </p:nvSpPr>
        <p:spPr>
          <a:xfrm>
            <a:off x="467544" y="2727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거리 측정 센서</a:t>
            </a:r>
          </a:p>
        </p:txBody>
      </p:sp>
    </p:spTree>
    <p:extLst>
      <p:ext uri="{BB962C8B-B14F-4D97-AF65-F5344CB8AC3E}">
        <p14:creationId xmlns:p14="http://schemas.microsoft.com/office/powerpoint/2010/main" val="78883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BAC20-8B21-4B37-9CA6-B73B5C0C8A29}"/>
              </a:ext>
            </a:extLst>
          </p:cNvPr>
          <p:cNvSpPr txBox="1"/>
          <p:nvPr/>
        </p:nvSpPr>
        <p:spPr>
          <a:xfrm>
            <a:off x="395536" y="51470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트롤리 카트 회전 브레이크 고무 바퀴 </a:t>
            </a:r>
            <a:r>
              <a:rPr lang="en-US" altLang="ko-KR" b="1" dirty="0"/>
              <a:t>SUS304 </a:t>
            </a:r>
            <a:r>
              <a:rPr lang="ko-KR" altLang="en-US" b="1" dirty="0"/>
              <a:t>회전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E4D31-D053-4C5E-ADBE-7B580A7B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7614"/>
            <a:ext cx="3052141" cy="3043016"/>
          </a:xfrm>
          <a:prstGeom prst="rect">
            <a:avLst/>
          </a:prstGeom>
        </p:spPr>
      </p:pic>
      <p:sp>
        <p:nvSpPr>
          <p:cNvPr id="4" name="AutoShape 2" descr="https://ae01.alicdn.com/kf/S806f28a51627496c902e1988ff019ad9r.jpg">
            <a:extLst>
              <a:ext uri="{FF2B5EF4-FFF2-40B4-BE49-F238E27FC236}">
                <a16:creationId xmlns:a16="http://schemas.microsoft.com/office/drawing/2014/main" id="{1F97B1DB-5CE8-462E-B08D-53891C7D8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92E8F4-FE07-4199-977C-43E4A347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76" y="1347614"/>
            <a:ext cx="5220303" cy="30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C8E2D8-118D-447A-98D9-8272E68958B0}"/>
              </a:ext>
            </a:extLst>
          </p:cNvPr>
          <p:cNvSpPr/>
          <p:nvPr/>
        </p:nvSpPr>
        <p:spPr>
          <a:xfrm>
            <a:off x="467544" y="699542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계산 공식</a:t>
            </a:r>
          </a:p>
          <a:p>
            <a:r>
              <a:rPr lang="en-US" altLang="ko-KR" sz="1600" dirty="0"/>
              <a:t>	RPM=</a:t>
            </a:r>
            <a:r>
              <a:rPr lang="ko-KR" altLang="en-US" sz="1600" dirty="0"/>
              <a:t>속도 </a:t>
            </a:r>
            <a:r>
              <a:rPr lang="en-US" altLang="ko-KR" sz="1600" dirty="0"/>
              <a:t>(m/min)/ </a:t>
            </a:r>
            <a:r>
              <a:rPr lang="ko-KR" altLang="en-US" sz="1600" dirty="0"/>
              <a:t>바퀴 둘레 </a:t>
            </a:r>
            <a:r>
              <a:rPr lang="en-US" altLang="ko-KR" sz="1600" dirty="0"/>
              <a:t>(m)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주어진 값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b="1" dirty="0"/>
              <a:t>속도</a:t>
            </a:r>
            <a:r>
              <a:rPr lang="en-US" altLang="ko-KR" sz="1600" dirty="0"/>
              <a:t>: 3 km/h = 3000 m / 60 min = </a:t>
            </a:r>
            <a:r>
              <a:rPr lang="en-US" altLang="ko-KR" sz="1600" b="1" dirty="0"/>
              <a:t>50 m/min</a:t>
            </a:r>
            <a:endParaRPr lang="ko-KR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b="1" dirty="0"/>
              <a:t>바퀴 지름</a:t>
            </a:r>
            <a:r>
              <a:rPr lang="en-US" altLang="ko-KR" sz="1600" dirty="0"/>
              <a:t>: 8</a:t>
            </a:r>
            <a:r>
              <a:rPr lang="ko-KR" altLang="en-US" sz="1600" dirty="0"/>
              <a:t>인치 </a:t>
            </a:r>
            <a:r>
              <a:rPr lang="en-US" altLang="ko-KR" sz="1600" dirty="0"/>
              <a:t>= 0.2032 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b="1" dirty="0"/>
              <a:t>바퀴 둘레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	π×</a:t>
            </a:r>
            <a:r>
              <a:rPr lang="ko-KR" altLang="en-US" sz="1600" dirty="0"/>
              <a:t>지름</a:t>
            </a:r>
            <a:r>
              <a:rPr lang="en-US" altLang="ko-KR" sz="1600" dirty="0"/>
              <a:t>=π×0.2032≈0.638m</a:t>
            </a:r>
          </a:p>
          <a:p>
            <a:endParaRPr lang="ko-KR" altLang="en-US" sz="1600" dirty="0"/>
          </a:p>
          <a:p>
            <a:r>
              <a:rPr lang="ko-KR" altLang="en-US" sz="1600" b="1" dirty="0"/>
              <a:t>계산</a:t>
            </a:r>
          </a:p>
          <a:p>
            <a:r>
              <a:rPr lang="en-US" altLang="ko-KR" sz="1600" dirty="0"/>
              <a:t>	RPM=50/0.638≈78.37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결과</a:t>
            </a:r>
          </a:p>
          <a:p>
            <a:r>
              <a:rPr lang="en-US" altLang="ko-KR" sz="1600" dirty="0"/>
              <a:t>	&gt; 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78.4 RPM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시속 </a:t>
            </a:r>
            <a:r>
              <a:rPr lang="en-US" altLang="ko-KR" sz="1600" dirty="0"/>
              <a:t>3km</a:t>
            </a:r>
            <a:r>
              <a:rPr lang="ko-KR" altLang="en-US" sz="1600" dirty="0"/>
              <a:t>로 달리려면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인치 바퀴가 분당 약 </a:t>
            </a:r>
            <a:r>
              <a:rPr lang="en-US" altLang="ko-KR" sz="1600" b="1" dirty="0"/>
              <a:t>78.4</a:t>
            </a:r>
            <a:r>
              <a:rPr lang="ko-KR" altLang="en-US" sz="1600" b="1" dirty="0"/>
              <a:t>회 회전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1869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e01.alicdn.com/kf/S3eb3545c993b4d238ee687cd7446db147.jpg">
            <a:extLst>
              <a:ext uri="{FF2B5EF4-FFF2-40B4-BE49-F238E27FC236}">
                <a16:creationId xmlns:a16="http://schemas.microsoft.com/office/drawing/2014/main" id="{0BBE7031-6D42-4D76-9C66-A0D8F25C35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C9404-C758-4FE9-80DB-0EBD8719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3256095" cy="3210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4C843-6764-4017-BD1A-84A93D23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307883"/>
            <a:ext cx="3910618" cy="2832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BB07A-34AF-44FA-AEB2-B6F0356A82AB}"/>
              </a:ext>
            </a:extLst>
          </p:cNvPr>
          <p:cNvSpPr txBox="1"/>
          <p:nvPr/>
        </p:nvSpPr>
        <p:spPr>
          <a:xfrm>
            <a:off x="467544" y="2727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127056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0343E8-80D7-4B6F-BB0D-3EA743C295B8}"/>
              </a:ext>
            </a:extLst>
          </p:cNvPr>
          <p:cNvSpPr txBox="1"/>
          <p:nvPr/>
        </p:nvSpPr>
        <p:spPr>
          <a:xfrm>
            <a:off x="395536" y="514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리모컨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DAE291-554A-4419-9F94-BE179308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9" y="2067694"/>
            <a:ext cx="2840044" cy="1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0569C0-0A59-4CF0-A15D-B11D4E70DD0C}"/>
              </a:ext>
            </a:extLst>
          </p:cNvPr>
          <p:cNvSpPr/>
          <p:nvPr/>
        </p:nvSpPr>
        <p:spPr>
          <a:xfrm>
            <a:off x="1763688" y="595764"/>
            <a:ext cx="6192688" cy="3128115"/>
          </a:xfrm>
          <a:prstGeom prst="rect">
            <a:avLst/>
          </a:prstGeom>
          <a:solidFill>
            <a:schemeClr val="accent2">
              <a:lumMod val="20000"/>
              <a:lumOff val="80000"/>
              <a:alpha val="7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9C40D5-F3C0-4C71-8876-0CA96EAE928D}"/>
              </a:ext>
            </a:extLst>
          </p:cNvPr>
          <p:cNvSpPr/>
          <p:nvPr/>
        </p:nvSpPr>
        <p:spPr>
          <a:xfrm>
            <a:off x="3491880" y="995028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임베디드</a:t>
            </a:r>
            <a:endParaRPr lang="en-US" altLang="ko-KR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5EE7E2-6203-4AF7-B228-5E93FFF7ED57}"/>
              </a:ext>
            </a:extLst>
          </p:cNvPr>
          <p:cNvSpPr/>
          <p:nvPr/>
        </p:nvSpPr>
        <p:spPr>
          <a:xfrm>
            <a:off x="5974831" y="1003047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OS </a:t>
            </a:r>
            <a:r>
              <a:rPr lang="ko-KR" altLang="en-US" sz="900" dirty="0"/>
              <a:t>기반   </a:t>
            </a:r>
            <a:endParaRPr lang="en-US" altLang="ko-KR" sz="900" dirty="0"/>
          </a:p>
          <a:p>
            <a:pPr algn="ctr"/>
            <a:r>
              <a:rPr lang="ko-KR" altLang="en-US" sz="900" dirty="0"/>
              <a:t>임베디드</a:t>
            </a:r>
            <a:r>
              <a:rPr lang="en-US" altLang="ko-KR" sz="900" dirty="0"/>
              <a:t>(AI)</a:t>
            </a:r>
            <a:endParaRPr lang="ko-KR" altLang="en-US" sz="900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FDB3F96-CD1E-4FA6-B9F6-892863F7416B}"/>
              </a:ext>
            </a:extLst>
          </p:cNvPr>
          <p:cNvSpPr/>
          <p:nvPr/>
        </p:nvSpPr>
        <p:spPr>
          <a:xfrm rot="16200000">
            <a:off x="7471390" y="972792"/>
            <a:ext cx="324604" cy="461610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FC94477-3512-4FE3-B950-B82CA6D32990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4321297" y="1203316"/>
            <a:ext cx="1653534" cy="801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9C2835-5486-435F-B4C2-1DBA7A319985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>
            <a:off x="6804248" y="1203597"/>
            <a:ext cx="598639" cy="773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F95C74-21F4-4039-8CC4-92F47D02C7B6}"/>
              </a:ext>
            </a:extLst>
          </p:cNvPr>
          <p:cNvSpPr txBox="1"/>
          <p:nvPr/>
        </p:nvSpPr>
        <p:spPr>
          <a:xfrm>
            <a:off x="7415073" y="1106350"/>
            <a:ext cx="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카메라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9E80-F70C-4BFD-A5CC-C2030BA39DF6}"/>
              </a:ext>
            </a:extLst>
          </p:cNvPr>
          <p:cNvSpPr/>
          <p:nvPr/>
        </p:nvSpPr>
        <p:spPr>
          <a:xfrm>
            <a:off x="5974831" y="1499650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초음파</a:t>
            </a:r>
            <a:endParaRPr lang="en-US" altLang="ko-KR" sz="900" dirty="0"/>
          </a:p>
          <a:p>
            <a:pPr algn="ctr"/>
            <a:r>
              <a:rPr lang="ko-KR" altLang="en-US" sz="900" dirty="0"/>
              <a:t>센서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756C8-0B36-492B-87CE-A0A98ED0E938}"/>
              </a:ext>
            </a:extLst>
          </p:cNvPr>
          <p:cNvSpPr/>
          <p:nvPr/>
        </p:nvSpPr>
        <p:spPr>
          <a:xfrm>
            <a:off x="5974831" y="2003706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RF </a:t>
            </a:r>
            <a:r>
              <a:rPr lang="ko-KR" altLang="en-US" sz="1050" dirty="0"/>
              <a:t>수신기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11BA65-99ED-4948-9031-AB186E87245D}"/>
              </a:ext>
            </a:extLst>
          </p:cNvPr>
          <p:cNvSpPr/>
          <p:nvPr/>
        </p:nvSpPr>
        <p:spPr>
          <a:xfrm>
            <a:off x="3491880" y="3155205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모터 </a:t>
            </a:r>
            <a:endParaRPr lang="en-US" altLang="ko-KR" sz="1050" dirty="0"/>
          </a:p>
          <a:p>
            <a:pPr algn="ctr"/>
            <a:r>
              <a:rPr lang="ko-KR" altLang="en-US" sz="1050" dirty="0"/>
              <a:t>드라이브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0A6C94-32E6-4F4A-9FD9-A55864BF730D}"/>
              </a:ext>
            </a:extLst>
          </p:cNvPr>
          <p:cNvSpPr/>
          <p:nvPr/>
        </p:nvSpPr>
        <p:spPr>
          <a:xfrm>
            <a:off x="3491880" y="3818750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BLDC </a:t>
            </a:r>
            <a:r>
              <a:rPr lang="ko-KR" altLang="en-US" sz="1050" dirty="0"/>
              <a:t>모터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E2E63F-5CD5-4137-8437-50E58C058314}"/>
              </a:ext>
            </a:extLst>
          </p:cNvPr>
          <p:cNvCxnSpPr>
            <a:cxnSpLocks/>
          </p:cNvCxnSpPr>
          <p:nvPr/>
        </p:nvCxnSpPr>
        <p:spPr>
          <a:xfrm>
            <a:off x="3906589" y="1419623"/>
            <a:ext cx="0" cy="1743602"/>
          </a:xfrm>
          <a:prstGeom prst="straightConnector1">
            <a:avLst/>
          </a:prstGeom>
          <a:ln w="63500" cmpd="tri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553F6C-42F8-48FA-88EA-B0EB36ACE5C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961504" y="1707938"/>
            <a:ext cx="2013327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68CAA4-3A91-4019-8F91-CBE1A6B8A639}"/>
              </a:ext>
            </a:extLst>
          </p:cNvPr>
          <p:cNvSpPr/>
          <p:nvPr/>
        </p:nvSpPr>
        <p:spPr>
          <a:xfrm>
            <a:off x="323528" y="3155204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배터리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52244F-2B66-4FBE-BE1F-0E32E7D0D826}"/>
              </a:ext>
            </a:extLst>
          </p:cNvPr>
          <p:cNvSpPr/>
          <p:nvPr/>
        </p:nvSpPr>
        <p:spPr>
          <a:xfrm>
            <a:off x="1927694" y="3155204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DC-DC</a:t>
            </a:r>
            <a:endParaRPr lang="ko-KR" altLang="en-US" sz="105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1B60C4-B801-4825-B48D-64F40F6B70E8}"/>
              </a:ext>
            </a:extLst>
          </p:cNvPr>
          <p:cNvSpPr/>
          <p:nvPr/>
        </p:nvSpPr>
        <p:spPr>
          <a:xfrm>
            <a:off x="3491879" y="4531439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Wheel motor</a:t>
            </a:r>
          </a:p>
          <a:p>
            <a:pPr algn="ctr"/>
            <a:r>
              <a:rPr lang="en-US" altLang="ko-KR" sz="1000" dirty="0"/>
              <a:t>, </a:t>
            </a:r>
            <a:r>
              <a:rPr lang="ko-KR" altLang="en-US" sz="1000" dirty="0"/>
              <a:t>브레이크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8EE596B-DF9B-4245-A26C-3FEF479243BC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1152945" y="3363492"/>
            <a:ext cx="774749" cy="0"/>
          </a:xfrm>
          <a:prstGeom prst="line">
            <a:avLst/>
          </a:prstGeom>
        </p:spPr>
        <p:style>
          <a:lnRef idx="1">
            <a:schemeClr val="accent2">
              <a:lumMod val="67000"/>
            </a:schemeClr>
          </a:lnRef>
          <a:fillRef idx="0">
            <a:schemeClr val="accent2">
              <a:lumMod val="67000"/>
            </a:schemeClr>
          </a:fillRef>
          <a:effectRef idx="0">
            <a:schemeClr val="accent2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2EC8CD-D593-4478-A94E-BEE82285D840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2757111" y="3363492"/>
            <a:ext cx="734769" cy="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CF24C18-0241-4D35-A0BB-9BA85B5A912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914905" y="1707514"/>
            <a:ext cx="2059926" cy="50448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913BDAC-4370-47C7-B959-E6F86E85B4EC}"/>
              </a:ext>
            </a:extLst>
          </p:cNvPr>
          <p:cNvCxnSpPr>
            <a:cxnSpLocks/>
            <a:stCxn id="27" idx="0"/>
            <a:endCxn id="37" idx="2"/>
          </p:cNvCxnSpPr>
          <p:nvPr/>
        </p:nvCxnSpPr>
        <p:spPr>
          <a:xfrm rot="5400000" flipH="1" flipV="1">
            <a:off x="2337382" y="2936811"/>
            <a:ext cx="223414" cy="213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567BDB8-B405-46A2-B2C8-367881351F30}"/>
              </a:ext>
            </a:extLst>
          </p:cNvPr>
          <p:cNvSpPr txBox="1"/>
          <p:nvPr/>
        </p:nvSpPr>
        <p:spPr>
          <a:xfrm>
            <a:off x="2232610" y="270095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회로전원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B90457-9C50-4672-B258-A3A4C0B7D475}"/>
              </a:ext>
            </a:extLst>
          </p:cNvPr>
          <p:cNvSpPr/>
          <p:nvPr/>
        </p:nvSpPr>
        <p:spPr>
          <a:xfrm>
            <a:off x="5717835" y="3886181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경광등</a:t>
            </a:r>
            <a:r>
              <a:rPr lang="en-US" altLang="ko-KR" sz="800" dirty="0"/>
              <a:t>,</a:t>
            </a:r>
          </a:p>
          <a:p>
            <a:pPr algn="ctr"/>
            <a:r>
              <a:rPr lang="en-US" altLang="ko-KR" sz="800" dirty="0"/>
              <a:t>LED </a:t>
            </a:r>
            <a:r>
              <a:rPr lang="ko-KR" altLang="en-US" sz="800" dirty="0"/>
              <a:t>램프</a:t>
            </a:r>
            <a:r>
              <a:rPr lang="en-US" altLang="ko-KR" sz="800" dirty="0"/>
              <a:t> </a:t>
            </a:r>
          </a:p>
          <a:p>
            <a:pPr algn="ctr"/>
            <a:r>
              <a:rPr lang="ko-KR" altLang="en-US" sz="800" dirty="0"/>
              <a:t>부저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C35C21C-E367-41BE-A637-7794F04F46D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3906589" y="3571780"/>
            <a:ext cx="0" cy="246970"/>
          </a:xfrm>
          <a:prstGeom prst="line">
            <a:avLst/>
          </a:prstGeom>
        </p:spPr>
        <p:style>
          <a:lnRef idx="1">
            <a:schemeClr val="accent2">
              <a:lumMod val="67000"/>
            </a:schemeClr>
          </a:lnRef>
          <a:fillRef idx="0">
            <a:schemeClr val="accent2">
              <a:lumMod val="67000"/>
            </a:schemeClr>
          </a:fillRef>
          <a:effectRef idx="0">
            <a:schemeClr val="accent2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D2BAF32-D228-40FC-B358-6A148AD42083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 flipH="1">
            <a:off x="3906588" y="4235325"/>
            <a:ext cx="1" cy="296114"/>
          </a:xfrm>
          <a:prstGeom prst="line">
            <a:avLst/>
          </a:prstGeom>
        </p:spPr>
        <p:style>
          <a:lnRef idx="1">
            <a:schemeClr val="accent2">
              <a:lumMod val="67000"/>
            </a:schemeClr>
          </a:lnRef>
          <a:fillRef idx="0">
            <a:schemeClr val="accent2">
              <a:lumMod val="67000"/>
            </a:schemeClr>
          </a:fillRef>
          <a:effectRef idx="0">
            <a:schemeClr val="accent2">
              <a:lumMod val="67000"/>
            </a:schemeClr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CA498D-90A8-416C-93A9-1E2490A686E2}"/>
              </a:ext>
            </a:extLst>
          </p:cNvPr>
          <p:cNvSpPr txBox="1"/>
          <p:nvPr/>
        </p:nvSpPr>
        <p:spPr>
          <a:xfrm>
            <a:off x="395536" y="5147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회로 블록 구성도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2C8303-4836-4255-B191-3D5683CE28A7}"/>
              </a:ext>
            </a:extLst>
          </p:cNvPr>
          <p:cNvSpPr/>
          <p:nvPr/>
        </p:nvSpPr>
        <p:spPr>
          <a:xfrm>
            <a:off x="1927694" y="1003047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자이로</a:t>
            </a:r>
            <a:r>
              <a:rPr lang="en-US" altLang="ko-KR" sz="900" dirty="0"/>
              <a:t>,</a:t>
            </a:r>
            <a:r>
              <a:rPr lang="ko-KR" altLang="en-US" sz="900" dirty="0"/>
              <a:t>각속도 센서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536E07-6C92-44EC-96DC-52ADC96C2098}"/>
              </a:ext>
            </a:extLst>
          </p:cNvPr>
          <p:cNvCxnSpPr>
            <a:stCxn id="46" idx="3"/>
            <a:endCxn id="2" idx="1"/>
          </p:cNvCxnSpPr>
          <p:nvPr/>
        </p:nvCxnSpPr>
        <p:spPr>
          <a:xfrm flipV="1">
            <a:off x="2757111" y="1203316"/>
            <a:ext cx="734769" cy="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6BD58291-68CF-4916-B73E-99E5B150CDD7}"/>
              </a:ext>
            </a:extLst>
          </p:cNvPr>
          <p:cNvSpPr/>
          <p:nvPr/>
        </p:nvSpPr>
        <p:spPr>
          <a:xfrm rot="16200000">
            <a:off x="7473078" y="1478538"/>
            <a:ext cx="324605" cy="458233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BEE3E-9B7F-4807-BEC1-705F8B419ABC}"/>
              </a:ext>
            </a:extLst>
          </p:cNvPr>
          <p:cNvSpPr txBox="1"/>
          <p:nvPr/>
        </p:nvSpPr>
        <p:spPr>
          <a:xfrm>
            <a:off x="7540878" y="157684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ToF</a:t>
            </a:r>
            <a:endParaRPr lang="ko-KR" altLang="en-US" sz="10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32DB67-4293-4677-B249-AC07093E5A02}"/>
              </a:ext>
            </a:extLst>
          </p:cNvPr>
          <p:cNvCxnSpPr>
            <a:stCxn id="29" idx="0"/>
          </p:cNvCxnSpPr>
          <p:nvPr/>
        </p:nvCxnSpPr>
        <p:spPr>
          <a:xfrm flipH="1">
            <a:off x="6372200" y="1707654"/>
            <a:ext cx="1034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1C52683-E498-4CD9-8642-E5646A6239B4}"/>
              </a:ext>
            </a:extLst>
          </p:cNvPr>
          <p:cNvCxnSpPr>
            <a:cxnSpLocks/>
            <a:stCxn id="15" idx="3"/>
          </p:cNvCxnSpPr>
          <p:nvPr/>
        </p:nvCxnSpPr>
        <p:spPr>
          <a:xfrm flipH="1" flipV="1">
            <a:off x="3942582" y="2900492"/>
            <a:ext cx="378715" cy="1126546"/>
          </a:xfrm>
          <a:prstGeom prst="bentConnector3">
            <a:avLst>
              <a:gd name="adj1" fmla="val -60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C6B5F5-5ED5-41E2-901E-5248A603D945}"/>
              </a:ext>
            </a:extLst>
          </p:cNvPr>
          <p:cNvSpPr txBox="1"/>
          <p:nvPr/>
        </p:nvSpPr>
        <p:spPr>
          <a:xfrm>
            <a:off x="4458074" y="3285609"/>
            <a:ext cx="570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홀 센서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FC07873-A196-4168-B4B4-79AC76A51DA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942569" y="2595974"/>
            <a:ext cx="1775266" cy="1498495"/>
          </a:xfrm>
          <a:prstGeom prst="bentConnector3">
            <a:avLst>
              <a:gd name="adj1" fmla="val 733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34B6491-9D74-469C-8ED4-01E9CE053957}"/>
              </a:ext>
            </a:extLst>
          </p:cNvPr>
          <p:cNvSpPr txBox="1"/>
          <p:nvPr/>
        </p:nvSpPr>
        <p:spPr>
          <a:xfrm>
            <a:off x="1707572" y="56905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패널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26B76C-ACAD-47E4-B40D-2B76DA69819A}"/>
              </a:ext>
            </a:extLst>
          </p:cNvPr>
          <p:cNvSpPr/>
          <p:nvPr/>
        </p:nvSpPr>
        <p:spPr>
          <a:xfrm>
            <a:off x="1940969" y="1579111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스위치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9A78A10-EEE4-4826-BFA9-0B4322FCDE7B}"/>
              </a:ext>
            </a:extLst>
          </p:cNvPr>
          <p:cNvCxnSpPr>
            <a:stCxn id="49" idx="3"/>
          </p:cNvCxnSpPr>
          <p:nvPr/>
        </p:nvCxnSpPr>
        <p:spPr>
          <a:xfrm flipV="1">
            <a:off x="2770386" y="1786518"/>
            <a:ext cx="1136201" cy="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7794506-B78F-4258-B6BC-4C6D03214773}"/>
              </a:ext>
            </a:extLst>
          </p:cNvPr>
          <p:cNvSpPr txBox="1"/>
          <p:nvPr/>
        </p:nvSpPr>
        <p:spPr>
          <a:xfrm>
            <a:off x="462000" y="297789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분리형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4A8B21E-0E33-4D08-BB3F-664A69F64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0036" y="2177703"/>
            <a:ext cx="262404" cy="36085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F56BC1C-ED17-495B-8F17-9B116C412A5E}"/>
              </a:ext>
            </a:extLst>
          </p:cNvPr>
          <p:cNvSpPr/>
          <p:nvPr/>
        </p:nvSpPr>
        <p:spPr>
          <a:xfrm>
            <a:off x="1940968" y="2159214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LTE, GPS</a:t>
            </a:r>
            <a:endParaRPr lang="ko-KR" altLang="en-US" sz="105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25D9FF-D4CA-4F91-B8D1-D3DE4028A7F6}"/>
              </a:ext>
            </a:extLst>
          </p:cNvPr>
          <p:cNvCxnSpPr/>
          <p:nvPr/>
        </p:nvCxnSpPr>
        <p:spPr>
          <a:xfrm>
            <a:off x="2770385" y="2358129"/>
            <a:ext cx="1136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3CB5D2-3DF9-4450-8CF9-39825830EEA3}"/>
              </a:ext>
            </a:extLst>
          </p:cNvPr>
          <p:cNvSpPr txBox="1"/>
          <p:nvPr/>
        </p:nvSpPr>
        <p:spPr>
          <a:xfrm>
            <a:off x="1842760" y="2020987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추후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9A757-8D27-412E-9832-D99E56528D31}"/>
              </a:ext>
            </a:extLst>
          </p:cNvPr>
          <p:cNvSpPr txBox="1"/>
          <p:nvPr/>
        </p:nvSpPr>
        <p:spPr>
          <a:xfrm>
            <a:off x="2859909" y="1029682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I2C1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AAB59-15F8-4A5E-97EF-714D4ABE37D0}"/>
              </a:ext>
            </a:extLst>
          </p:cNvPr>
          <p:cNvSpPr txBox="1"/>
          <p:nvPr/>
        </p:nvSpPr>
        <p:spPr>
          <a:xfrm>
            <a:off x="3565675" y="2955115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TIM3,GPIO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3B7573-535F-4B29-9360-B4242F73911B}"/>
              </a:ext>
            </a:extLst>
          </p:cNvPr>
          <p:cNvSpPr txBox="1"/>
          <p:nvPr/>
        </p:nvSpPr>
        <p:spPr>
          <a:xfrm>
            <a:off x="2850648" y="2154294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UART4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2E4881-BB39-4DC9-900B-02C82ACDC752}"/>
              </a:ext>
            </a:extLst>
          </p:cNvPr>
          <p:cNvSpPr txBox="1"/>
          <p:nvPr/>
        </p:nvSpPr>
        <p:spPr>
          <a:xfrm>
            <a:off x="2898311" y="1612173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GPIO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85E282-BB9A-40C7-BA9F-8D594C602DF9}"/>
              </a:ext>
            </a:extLst>
          </p:cNvPr>
          <p:cNvSpPr txBox="1"/>
          <p:nvPr/>
        </p:nvSpPr>
        <p:spPr>
          <a:xfrm>
            <a:off x="3938594" y="2385999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GPIO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15B587-EB16-45C9-AA03-399869F5BCF4}"/>
              </a:ext>
            </a:extLst>
          </p:cNvPr>
          <p:cNvSpPr txBox="1"/>
          <p:nvPr/>
        </p:nvSpPr>
        <p:spPr>
          <a:xfrm>
            <a:off x="5137368" y="2024904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GPIO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A635FB-2154-46D0-BBE4-5A7A0609E7C1}"/>
              </a:ext>
            </a:extLst>
          </p:cNvPr>
          <p:cNvSpPr txBox="1"/>
          <p:nvPr/>
        </p:nvSpPr>
        <p:spPr>
          <a:xfrm>
            <a:off x="5165714" y="1513269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I2C2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3EEF78-5BFE-45C3-8051-1FD9514AE92B}"/>
              </a:ext>
            </a:extLst>
          </p:cNvPr>
          <p:cNvSpPr txBox="1"/>
          <p:nvPr/>
        </p:nvSpPr>
        <p:spPr>
          <a:xfrm>
            <a:off x="5140988" y="1003046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UART3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FB68C6-E574-448C-85A5-3D7B263EC30E}"/>
              </a:ext>
            </a:extLst>
          </p:cNvPr>
          <p:cNvSpPr/>
          <p:nvPr/>
        </p:nvSpPr>
        <p:spPr>
          <a:xfrm>
            <a:off x="5974831" y="2507479"/>
            <a:ext cx="829417" cy="4165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음성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C3903B8-4B1F-49E5-B26A-028D8CB8A31A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>
            <a:off x="3942569" y="2385129"/>
            <a:ext cx="2032262" cy="330639"/>
          </a:xfrm>
          <a:prstGeom prst="bentConnector3">
            <a:avLst>
              <a:gd name="adj1" fmla="val 19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8093BCD-3FBD-485C-B307-73C7054BC3C9}"/>
              </a:ext>
            </a:extLst>
          </p:cNvPr>
          <p:cNvSpPr txBox="1"/>
          <p:nvPr/>
        </p:nvSpPr>
        <p:spPr>
          <a:xfrm>
            <a:off x="5141408" y="2204152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UART5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17FA5A-8766-46D3-AAEB-B47C9F99C61D}"/>
              </a:ext>
            </a:extLst>
          </p:cNvPr>
          <p:cNvSpPr txBox="1"/>
          <p:nvPr/>
        </p:nvSpPr>
        <p:spPr>
          <a:xfrm>
            <a:off x="6860083" y="3990967"/>
            <a:ext cx="15872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UART1/RS485 : </a:t>
            </a:r>
            <a:r>
              <a:rPr lang="ko-KR" altLang="en-US" sz="900" dirty="0">
                <a:solidFill>
                  <a:srgbClr val="FF0000"/>
                </a:solidFill>
              </a:rPr>
              <a:t>예비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UART2/RS485 : </a:t>
            </a:r>
            <a:r>
              <a:rPr lang="ko-KR" altLang="en-US" sz="900" dirty="0">
                <a:solidFill>
                  <a:srgbClr val="FF0000"/>
                </a:solidFill>
              </a:rPr>
              <a:t>예비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UART3(ISOL) : </a:t>
            </a:r>
            <a:r>
              <a:rPr lang="ko-KR" altLang="en-US" sz="900" dirty="0" err="1">
                <a:solidFill>
                  <a:srgbClr val="FF0000"/>
                </a:solidFill>
              </a:rPr>
              <a:t>라즈베리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UART4 : LTE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UART5 : MP3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I2C1 : </a:t>
            </a:r>
            <a:r>
              <a:rPr lang="ko-KR" altLang="en-US" sz="900" dirty="0" err="1">
                <a:solidFill>
                  <a:srgbClr val="FF0000"/>
                </a:solidFill>
              </a:rPr>
              <a:t>자이로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900" dirty="0">
                <a:solidFill>
                  <a:srgbClr val="FF0000"/>
                </a:solidFill>
              </a:rPr>
              <a:t>I2C2 : </a:t>
            </a:r>
            <a:r>
              <a:rPr lang="ko-KR" altLang="en-US" sz="900" dirty="0">
                <a:solidFill>
                  <a:srgbClr val="FF0000"/>
                </a:solidFill>
              </a:rPr>
              <a:t>초음파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EC08B9-AE85-48FC-8441-DB47E48A4F7B}"/>
              </a:ext>
            </a:extLst>
          </p:cNvPr>
          <p:cNvSpPr txBox="1"/>
          <p:nvPr/>
        </p:nvSpPr>
        <p:spPr>
          <a:xfrm>
            <a:off x="2803109" y="3185947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DC24V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C0E75E-A8A3-4FDE-9936-57FA2CA76D6C}"/>
              </a:ext>
            </a:extLst>
          </p:cNvPr>
          <p:cNvSpPr txBox="1"/>
          <p:nvPr/>
        </p:nvSpPr>
        <p:spPr>
          <a:xfrm>
            <a:off x="2746588" y="2689685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3.3V, 5V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0BED46-609C-4BE6-B78D-0DBB20AD695F}"/>
              </a:ext>
            </a:extLst>
          </p:cNvPr>
          <p:cNvSpPr txBox="1"/>
          <p:nvPr/>
        </p:nvSpPr>
        <p:spPr>
          <a:xfrm>
            <a:off x="1247178" y="3185947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DC24V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7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기계 도면 - Raspberry Pi 싱글 보드 컴퓨터 5대">
            <a:extLst>
              <a:ext uri="{FF2B5EF4-FFF2-40B4-BE49-F238E27FC236}">
                <a16:creationId xmlns:a16="http://schemas.microsoft.com/office/drawing/2014/main" id="{F766F1CF-8BAF-4B77-8843-49D650B4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82" y="1011619"/>
            <a:ext cx="4836449" cy="38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F6D55C-D4E6-42C3-B2B9-BE633EB6D2B9}"/>
              </a:ext>
            </a:extLst>
          </p:cNvPr>
          <p:cNvSpPr/>
          <p:nvPr/>
        </p:nvSpPr>
        <p:spPr>
          <a:xfrm>
            <a:off x="251520" y="51470"/>
            <a:ext cx="20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dirty="0">
                <a:solidFill>
                  <a:srgbClr val="585D62"/>
                </a:solidFill>
                <a:latin typeface="Arial" panose="020B0604020202020204" pitchFamily="34" charset="0"/>
              </a:rPr>
              <a:t>Raspberry Pi 5</a:t>
            </a:r>
            <a:endParaRPr lang="en-US" altLang="ko-KR" b="1" i="0" cap="all" dirty="0">
              <a:solidFill>
                <a:srgbClr val="585D6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9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76B4DD-41A5-4E7A-BA08-AE1206B2A415}"/>
              </a:ext>
            </a:extLst>
          </p:cNvPr>
          <p:cNvSpPr txBox="1"/>
          <p:nvPr/>
        </p:nvSpPr>
        <p:spPr>
          <a:xfrm>
            <a:off x="395536" y="514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부착 위치</a:t>
            </a:r>
          </a:p>
        </p:txBody>
      </p:sp>
      <p:pic>
        <p:nvPicPr>
          <p:cNvPr id="3" name="_x234292104" descr="EMB00003aa42206">
            <a:extLst>
              <a:ext uri="{FF2B5EF4-FFF2-40B4-BE49-F238E27FC236}">
                <a16:creationId xmlns:a16="http://schemas.microsoft.com/office/drawing/2014/main" id="{7241594C-46AC-4024-B1F1-4294F605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3518"/>
            <a:ext cx="6436308" cy="437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1B0500-E991-4A54-89A3-DF2029CE6FCE}"/>
              </a:ext>
            </a:extLst>
          </p:cNvPr>
          <p:cNvSpPr/>
          <p:nvPr/>
        </p:nvSpPr>
        <p:spPr>
          <a:xfrm>
            <a:off x="3923928" y="3845874"/>
            <a:ext cx="396999" cy="238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BA7C42-47D7-423E-96D1-2380128F09EE}"/>
              </a:ext>
            </a:extLst>
          </p:cNvPr>
          <p:cNvSpPr/>
          <p:nvPr/>
        </p:nvSpPr>
        <p:spPr>
          <a:xfrm>
            <a:off x="4932040" y="3562509"/>
            <a:ext cx="436699" cy="305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00654-73DD-4B36-8D5F-D2E51C96E420}"/>
              </a:ext>
            </a:extLst>
          </p:cNvPr>
          <p:cNvSpPr txBox="1"/>
          <p:nvPr/>
        </p:nvSpPr>
        <p:spPr>
          <a:xfrm>
            <a:off x="6012160" y="415592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모터 부착 위치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개별 제어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2BC2F5-120D-4214-8DD5-83E1F1022048}"/>
              </a:ext>
            </a:extLst>
          </p:cNvPr>
          <p:cNvCxnSpPr>
            <a:cxnSpLocks/>
          </p:cNvCxnSpPr>
          <p:nvPr/>
        </p:nvCxnSpPr>
        <p:spPr>
          <a:xfrm flipH="1" flipV="1">
            <a:off x="5368739" y="3867894"/>
            <a:ext cx="715429" cy="360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BEDEEC-CAA8-4E80-A157-606F34573695}"/>
              </a:ext>
            </a:extLst>
          </p:cNvPr>
          <p:cNvCxnSpPr>
            <a:cxnSpLocks/>
          </p:cNvCxnSpPr>
          <p:nvPr/>
        </p:nvCxnSpPr>
        <p:spPr>
          <a:xfrm flipH="1" flipV="1">
            <a:off x="4320927" y="3943962"/>
            <a:ext cx="1691233" cy="30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84F626-836B-45AC-B90A-AE2F94BF90E2}"/>
              </a:ext>
            </a:extLst>
          </p:cNvPr>
          <p:cNvSpPr/>
          <p:nvPr/>
        </p:nvSpPr>
        <p:spPr>
          <a:xfrm>
            <a:off x="4413304" y="3600543"/>
            <a:ext cx="436699" cy="3053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3BE89-0CF0-4098-B7A8-16C8B1EC2897}"/>
              </a:ext>
            </a:extLst>
          </p:cNvPr>
          <p:cNvSpPr txBox="1"/>
          <p:nvPr/>
        </p:nvSpPr>
        <p:spPr>
          <a:xfrm>
            <a:off x="6444208" y="314781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배터리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제어 보드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0000"/>
                </a:solidFill>
              </a:rPr>
              <a:t>라즈베리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CCF3F92-82F9-498B-9C2D-5981D207BCF2}"/>
              </a:ext>
            </a:extLst>
          </p:cNvPr>
          <p:cNvCxnSpPr>
            <a:cxnSpLocks/>
          </p:cNvCxnSpPr>
          <p:nvPr/>
        </p:nvCxnSpPr>
        <p:spPr>
          <a:xfrm flipH="1">
            <a:off x="4716016" y="3374015"/>
            <a:ext cx="1701304" cy="31412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7E147C-CC12-4CE9-9BCC-CE997AAA4921}"/>
              </a:ext>
            </a:extLst>
          </p:cNvPr>
          <p:cNvSpPr txBox="1"/>
          <p:nvPr/>
        </p:nvSpPr>
        <p:spPr>
          <a:xfrm>
            <a:off x="2373617" y="17796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전면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75CF2-2654-4C06-B884-4DF6F6939173}"/>
              </a:ext>
            </a:extLst>
          </p:cNvPr>
          <p:cNvSpPr txBox="1"/>
          <p:nvPr/>
        </p:nvSpPr>
        <p:spPr>
          <a:xfrm>
            <a:off x="4862127" y="19530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후면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91D27B-11DA-4792-A30C-E21525BED137}"/>
              </a:ext>
            </a:extLst>
          </p:cNvPr>
          <p:cNvSpPr/>
          <p:nvPr/>
        </p:nvSpPr>
        <p:spPr>
          <a:xfrm>
            <a:off x="3779912" y="2859782"/>
            <a:ext cx="2160240" cy="17578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5A7E9C-05FD-4CCD-A419-85C7C53BB8A8}"/>
              </a:ext>
            </a:extLst>
          </p:cNvPr>
          <p:cNvSpPr txBox="1"/>
          <p:nvPr/>
        </p:nvSpPr>
        <p:spPr>
          <a:xfrm>
            <a:off x="5387502" y="561913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모두 동일한 위치에 배치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접이식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케이블 꼬임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카트 진행 방향 검토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ADB16C-522C-4D81-BE09-2CEBC003CF35}"/>
              </a:ext>
            </a:extLst>
          </p:cNvPr>
          <p:cNvSpPr txBox="1"/>
          <p:nvPr/>
        </p:nvSpPr>
        <p:spPr>
          <a:xfrm>
            <a:off x="6777360" y="988298"/>
            <a:ext cx="16866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카메라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초음파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모터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모터 드라이브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배터리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제어 보드</a:t>
            </a:r>
            <a:endParaRPr lang="en-US" altLang="ko-KR" sz="1050" dirty="0">
              <a:solidFill>
                <a:srgbClr val="FF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>
                <a:solidFill>
                  <a:srgbClr val="FF0000"/>
                </a:solidFill>
              </a:rPr>
              <a:t>리모컨 수신</a:t>
            </a:r>
            <a:r>
              <a:rPr lang="en-US" altLang="ko-KR" sz="1050" dirty="0">
                <a:solidFill>
                  <a:srgbClr val="FF0000"/>
                </a:solidFill>
              </a:rPr>
              <a:t>(RF </a:t>
            </a:r>
            <a:r>
              <a:rPr lang="ko-KR" altLang="en-US" sz="1050" dirty="0">
                <a:solidFill>
                  <a:srgbClr val="FF0000"/>
                </a:solidFill>
              </a:rPr>
              <a:t>통신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50" dirty="0" err="1">
                <a:solidFill>
                  <a:srgbClr val="FF0000"/>
                </a:solidFill>
              </a:rPr>
              <a:t>라즈베리</a:t>
            </a:r>
            <a:r>
              <a:rPr lang="en-US" altLang="ko-KR" sz="1050" dirty="0">
                <a:solidFill>
                  <a:srgbClr val="FF0000"/>
                </a:solidFill>
              </a:rPr>
              <a:t>(AI </a:t>
            </a:r>
            <a:r>
              <a:rPr lang="ko-KR" altLang="en-US" sz="1050" dirty="0">
                <a:solidFill>
                  <a:srgbClr val="FF0000"/>
                </a:solidFill>
              </a:rPr>
              <a:t>적용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CAA3F-7CEF-4C31-9F9D-1B8404B82C68}"/>
              </a:ext>
            </a:extLst>
          </p:cNvPr>
          <p:cNvSpPr txBox="1"/>
          <p:nvPr/>
        </p:nvSpPr>
        <p:spPr>
          <a:xfrm>
            <a:off x="4346383" y="2459763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카메라 부착 위치</a:t>
            </a:r>
          </a:p>
        </p:txBody>
      </p:sp>
    </p:spTree>
    <p:extLst>
      <p:ext uri="{BB962C8B-B14F-4D97-AF65-F5344CB8AC3E}">
        <p14:creationId xmlns:p14="http://schemas.microsoft.com/office/powerpoint/2010/main" val="400519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5B3CEC-F95C-4A1C-9A9F-7D89F89D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8028384" cy="3360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1C2A26-B9E0-4209-BF90-F8798EB2F235}"/>
              </a:ext>
            </a:extLst>
          </p:cNvPr>
          <p:cNvSpPr txBox="1"/>
          <p:nvPr/>
        </p:nvSpPr>
        <p:spPr>
          <a:xfrm>
            <a:off x="395536" y="5147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프로토타입 구매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470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76B4DD-41A5-4E7A-BA08-AE1206B2A415}"/>
              </a:ext>
            </a:extLst>
          </p:cNvPr>
          <p:cNvSpPr txBox="1"/>
          <p:nvPr/>
        </p:nvSpPr>
        <p:spPr>
          <a:xfrm>
            <a:off x="395536" y="514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사양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82F47F-5C8F-4113-8EB4-95E57FD656EE}"/>
              </a:ext>
            </a:extLst>
          </p:cNvPr>
          <p:cNvSpPr/>
          <p:nvPr/>
        </p:nvSpPr>
        <p:spPr>
          <a:xfrm>
            <a:off x="5042128" y="757684"/>
            <a:ext cx="36724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4. 수거함 설계</a:t>
            </a:r>
          </a:p>
          <a:p>
            <a:r>
              <a:rPr lang="ko-KR" altLang="en-US" sz="800" dirty="0"/>
              <a:t>• 모듈형 3분할 수거함 (</a:t>
            </a:r>
            <a:r>
              <a:rPr lang="ko-KR" altLang="en-US" sz="800" dirty="0" err="1"/>
              <a:t>페달로</a:t>
            </a:r>
            <a:r>
              <a:rPr lang="ko-KR" altLang="en-US" sz="800" dirty="0"/>
              <a:t> 여닫기 가능)</a:t>
            </a:r>
          </a:p>
          <a:p>
            <a:r>
              <a:rPr lang="ko-KR" altLang="en-US" sz="800" dirty="0"/>
              <a:t>• 내부 분리 가능한 </a:t>
            </a:r>
            <a:r>
              <a:rPr lang="ko-KR" altLang="en-US" sz="800" dirty="0" err="1"/>
              <a:t>이중통</a:t>
            </a:r>
            <a:r>
              <a:rPr lang="ko-KR" altLang="en-US" sz="800" dirty="0"/>
              <a:t> (세척 편의성)</a:t>
            </a:r>
          </a:p>
          <a:p>
            <a:r>
              <a:rPr lang="ko-KR" altLang="en-US" sz="800" dirty="0"/>
              <a:t>• 악취 차단 필터 및 내부 탈취 팬 장착</a:t>
            </a:r>
          </a:p>
          <a:p>
            <a:r>
              <a:rPr lang="ko-KR" altLang="en-US" sz="800" dirty="0"/>
              <a:t> </a:t>
            </a:r>
          </a:p>
          <a:p>
            <a:r>
              <a:rPr lang="ko-KR" altLang="en-US" sz="800" dirty="0"/>
              <a:t>5. 사용자 인터페이스</a:t>
            </a:r>
          </a:p>
          <a:p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• 7인치 터치패널 (방수) → 쓰레기 통 상태, 지도, 경로 표시</a:t>
            </a:r>
          </a:p>
          <a:p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• 음성 명령 인식 (기본 명령어: “</a:t>
            </a:r>
            <a:r>
              <a:rPr lang="ko-KR" altLang="en-US" sz="800" dirty="0" err="1">
                <a:solidFill>
                  <a:schemeClr val="bg2">
                    <a:lumMod val="90000"/>
                  </a:schemeClr>
                </a:solidFill>
              </a:rPr>
              <a:t>경고등</a:t>
            </a:r>
            <a:r>
              <a:rPr lang="ko-KR" altLang="en-US" sz="800" dirty="0">
                <a:solidFill>
                  <a:schemeClr val="bg2">
                    <a:lumMod val="90000"/>
                  </a:schemeClr>
                </a:solidFill>
              </a:rPr>
              <a:t> 켜줘”, “수거 완료 알림 보내줘” 등)</a:t>
            </a:r>
          </a:p>
          <a:p>
            <a:endParaRPr lang="ko-KR" altLang="en-US" sz="800" dirty="0"/>
          </a:p>
          <a:p>
            <a:r>
              <a:rPr lang="ko-KR" altLang="en-US" sz="800" dirty="0"/>
              <a:t>■ 비주얼 스타일 및 색상</a:t>
            </a:r>
          </a:p>
          <a:p>
            <a:r>
              <a:rPr lang="ko-KR" altLang="en-US" sz="800" dirty="0"/>
              <a:t>• 색상: 도시 환경과 조화로운 ‘매트 그레이’, 시인성 높은 ‘형광 라임 포인트’</a:t>
            </a:r>
          </a:p>
          <a:p>
            <a:r>
              <a:rPr lang="ko-KR" altLang="en-US" sz="800" dirty="0"/>
              <a:t>• 스타일: </a:t>
            </a:r>
            <a:r>
              <a:rPr lang="ko-KR" altLang="en-US" sz="800" dirty="0" err="1"/>
              <a:t>테슬라+애플</a:t>
            </a:r>
            <a:r>
              <a:rPr lang="ko-KR" altLang="en-US" sz="800" dirty="0"/>
              <a:t> 감성의 </a:t>
            </a:r>
            <a:r>
              <a:rPr lang="ko-KR" altLang="en-US" sz="800" dirty="0" err="1"/>
              <a:t>미니멀하고</a:t>
            </a:r>
            <a:r>
              <a:rPr lang="ko-KR" altLang="en-US" sz="800" dirty="0"/>
              <a:t> 유려한 산업 디자인</a:t>
            </a:r>
          </a:p>
          <a:p>
            <a:r>
              <a:rPr lang="ko-KR" altLang="en-US" sz="800" dirty="0"/>
              <a:t>• 소재: 플라스틱은 재활용 소재를, 금속은 </a:t>
            </a:r>
            <a:r>
              <a:rPr lang="ko-KR" altLang="en-US" sz="800" dirty="0" err="1"/>
              <a:t>무광</a:t>
            </a:r>
            <a:r>
              <a:rPr lang="ko-KR" altLang="en-US" sz="800" dirty="0"/>
              <a:t> 고급 마감</a:t>
            </a:r>
          </a:p>
          <a:p>
            <a:endParaRPr lang="ko-KR" altLang="en-US" sz="800" dirty="0"/>
          </a:p>
          <a:p>
            <a:r>
              <a:rPr lang="ko-KR" altLang="en-US" sz="800" dirty="0"/>
              <a:t>■ IF 디자인 어워드 출품 구성 (제안)</a:t>
            </a:r>
          </a:p>
          <a:p>
            <a:r>
              <a:rPr lang="ko-KR" altLang="en-US" sz="800" dirty="0"/>
              <a:t>• 3D </a:t>
            </a:r>
            <a:r>
              <a:rPr lang="ko-KR" altLang="en-US" sz="800" dirty="0" err="1"/>
              <a:t>랜더링</a:t>
            </a:r>
            <a:r>
              <a:rPr lang="ko-KR" altLang="en-US" sz="800" dirty="0"/>
              <a:t> 이미지 – 야간, 주간, 작동 중 상황 포함</a:t>
            </a:r>
          </a:p>
          <a:p>
            <a:r>
              <a:rPr lang="ko-KR" altLang="en-US" sz="800" dirty="0"/>
              <a:t>• 사용 시나리오 영상 – 청소부 하루 루틴을 감성적으로 구성</a:t>
            </a:r>
          </a:p>
          <a:p>
            <a:r>
              <a:rPr lang="ko-KR" altLang="en-US" sz="800" dirty="0"/>
              <a:t>• 브랜드명/슬로건 – </a:t>
            </a:r>
          </a:p>
          <a:p>
            <a:r>
              <a:rPr lang="ko-KR" altLang="en-US" sz="800" dirty="0"/>
              <a:t>• 제품명: Guardian </a:t>
            </a:r>
            <a:r>
              <a:rPr lang="ko-KR" altLang="en-US" sz="800" dirty="0" err="1"/>
              <a:t>Cart</a:t>
            </a:r>
            <a:endParaRPr lang="ko-KR" altLang="en-US" sz="800" dirty="0"/>
          </a:p>
          <a:p>
            <a:r>
              <a:rPr lang="ko-KR" altLang="en-US" sz="800" dirty="0"/>
              <a:t>• 슬로건: “존엄을 실은 카트, 거리의 영웅을 위한 설계”</a:t>
            </a:r>
          </a:p>
          <a:p>
            <a:endParaRPr lang="ko-KR" altLang="en-US" sz="800" dirty="0"/>
          </a:p>
          <a:p>
            <a:r>
              <a:rPr lang="ko-KR" altLang="en-US" sz="800" dirty="0"/>
              <a:t>■  함께 제작 가능한 콘텐츠</a:t>
            </a:r>
          </a:p>
          <a:p>
            <a:r>
              <a:rPr lang="ko-KR" altLang="en-US" sz="800" dirty="0"/>
              <a:t>• 상세 콘셉트 시나리오 스토리보드</a:t>
            </a:r>
          </a:p>
          <a:p>
            <a:r>
              <a:rPr lang="ko-KR" altLang="en-US" sz="800" dirty="0"/>
              <a:t>• 브랜드 로고 / UI 인터페이스 </a:t>
            </a:r>
            <a:r>
              <a:rPr lang="ko-KR" altLang="en-US" sz="800" dirty="0" err="1"/>
              <a:t>목업</a:t>
            </a:r>
            <a:endParaRPr lang="ko-KR" altLang="en-US" sz="800" dirty="0"/>
          </a:p>
          <a:p>
            <a:r>
              <a:rPr lang="ko-KR" altLang="en-US" sz="800" dirty="0"/>
              <a:t>• 영상 스크립트 </a:t>
            </a:r>
            <a:r>
              <a:rPr lang="ko-KR" altLang="en-US" sz="800" dirty="0" err="1"/>
              <a:t>or</a:t>
            </a:r>
            <a:r>
              <a:rPr lang="ko-KR" altLang="en-US" sz="800" dirty="0"/>
              <a:t> 내레이션 문구</a:t>
            </a:r>
          </a:p>
          <a:p>
            <a:r>
              <a:rPr lang="ko-KR" altLang="en-US" sz="800" dirty="0"/>
              <a:t>• </a:t>
            </a:r>
            <a:r>
              <a:rPr lang="ko-KR" altLang="en-US" sz="800" dirty="0" err="1"/>
              <a:t>인포그래픽</a:t>
            </a:r>
            <a:r>
              <a:rPr lang="ko-KR" altLang="en-US" sz="800" dirty="0"/>
              <a:t> / 포스터 디자인</a:t>
            </a:r>
          </a:p>
          <a:p>
            <a:r>
              <a:rPr lang="ko-KR" altLang="en-US" sz="800" dirty="0"/>
              <a:t>이 리어카가 진짜 거리의 청소부들에게 존중과 실질적 편의를 줄 수 있도록 디자인 의도를 살려 </a:t>
            </a:r>
            <a:endParaRPr lang="en-US" altLang="ko-KR" sz="800" dirty="0"/>
          </a:p>
          <a:p>
            <a:r>
              <a:rPr lang="ko-KR" altLang="en-US" sz="800" dirty="0"/>
              <a:t>정교하게 제작하면, </a:t>
            </a:r>
            <a:r>
              <a:rPr lang="ko-KR" altLang="en-US" sz="800" dirty="0" err="1"/>
              <a:t>iF</a:t>
            </a:r>
            <a:r>
              <a:rPr lang="ko-KR" altLang="en-US" sz="800" dirty="0"/>
              <a:t> 디자인 어워드의 사회적 가치 분야(</a:t>
            </a:r>
            <a:r>
              <a:rPr lang="ko-KR" altLang="en-US" sz="800" dirty="0" err="1"/>
              <a:t>Social</a:t>
            </a:r>
            <a:r>
              <a:rPr lang="ko-KR" altLang="en-US" sz="800" dirty="0"/>
              <a:t> </a:t>
            </a:r>
            <a:r>
              <a:rPr lang="ko-KR" altLang="en-US" sz="800" dirty="0" err="1"/>
              <a:t>Impact</a:t>
            </a:r>
            <a:r>
              <a:rPr lang="ko-KR" altLang="en-US" sz="800" dirty="0"/>
              <a:t>) 부문에서도 강력한 후보가 될 수 있습니다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09B02F-2F7B-48EE-9B8B-542A12F07061}"/>
              </a:ext>
            </a:extLst>
          </p:cNvPr>
          <p:cNvSpPr/>
          <p:nvPr/>
        </p:nvSpPr>
        <p:spPr>
          <a:xfrm>
            <a:off x="429464" y="757684"/>
            <a:ext cx="4536504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✴️ 프로젝트명</a:t>
            </a:r>
          </a:p>
          <a:p>
            <a:r>
              <a:rPr lang="ko-KR" altLang="en-US" sz="900" dirty="0"/>
              <a:t>AI 전동수레 개발</a:t>
            </a:r>
          </a:p>
          <a:p>
            <a:r>
              <a:rPr lang="ko-KR" altLang="en-US" sz="900" dirty="0"/>
              <a:t>"Guardian </a:t>
            </a:r>
            <a:r>
              <a:rPr lang="ko-KR" altLang="en-US" sz="900" dirty="0" err="1"/>
              <a:t>Cart</a:t>
            </a:r>
            <a:r>
              <a:rPr lang="ko-KR" altLang="en-US" sz="900" dirty="0"/>
              <a:t>" –</a:t>
            </a:r>
          </a:p>
          <a:p>
            <a:r>
              <a:rPr lang="ko-KR" altLang="en-US" sz="900" dirty="0"/>
              <a:t> 거리의 영웅을 위한 스마트 청소 리어카</a:t>
            </a:r>
          </a:p>
          <a:p>
            <a:endParaRPr lang="ko-KR" altLang="en-US" sz="900" dirty="0"/>
          </a:p>
          <a:p>
            <a:r>
              <a:rPr lang="ko-KR" altLang="en-US" sz="900" dirty="0"/>
              <a:t>■ 디자인 컨셉 핵심 가치</a:t>
            </a:r>
          </a:p>
          <a:p>
            <a:r>
              <a:rPr lang="ko-KR" altLang="en-US" sz="900" dirty="0"/>
              <a:t>• 안전 (</a:t>
            </a:r>
            <a:r>
              <a:rPr lang="ko-KR" altLang="en-US" sz="900" dirty="0" err="1"/>
              <a:t>Safety</a:t>
            </a:r>
            <a:r>
              <a:rPr lang="ko-KR" altLang="en-US" sz="900" dirty="0"/>
              <a:t>) – 운전자의 시야 확보, 후방 알림, 야간 가시성</a:t>
            </a:r>
          </a:p>
          <a:p>
            <a:r>
              <a:rPr lang="ko-KR" altLang="en-US" sz="900" dirty="0"/>
              <a:t>• 존엄 (</a:t>
            </a:r>
            <a:r>
              <a:rPr lang="ko-KR" altLang="en-US" sz="900" dirty="0" err="1"/>
              <a:t>Dignity</a:t>
            </a:r>
            <a:r>
              <a:rPr lang="ko-KR" altLang="en-US" sz="900" dirty="0"/>
              <a:t>) – 인체공학적 설계와 세련된 외형으로 자긍심 고취</a:t>
            </a:r>
          </a:p>
          <a:p>
            <a:r>
              <a:rPr lang="ko-KR" altLang="en-US" sz="900" dirty="0"/>
              <a:t>• 스마트화 (</a:t>
            </a:r>
            <a:r>
              <a:rPr lang="ko-KR" altLang="en-US" sz="900" dirty="0" err="1"/>
              <a:t>Smart</a:t>
            </a:r>
            <a:r>
              <a:rPr lang="ko-KR" altLang="en-US" sz="900" dirty="0"/>
              <a:t>) – </a:t>
            </a:r>
            <a:r>
              <a:rPr lang="ko-KR" altLang="en-US" sz="900" dirty="0" err="1"/>
              <a:t>IoT</a:t>
            </a:r>
            <a:r>
              <a:rPr lang="ko-KR" altLang="en-US" sz="900" dirty="0"/>
              <a:t> 센서, 자동 정렬 기능 등</a:t>
            </a:r>
          </a:p>
          <a:p>
            <a:r>
              <a:rPr lang="ko-KR" altLang="en-US" sz="900" dirty="0"/>
              <a:t>• 지속가능성 (</a:t>
            </a:r>
            <a:r>
              <a:rPr lang="ko-KR" altLang="en-US" sz="900" dirty="0" err="1"/>
              <a:t>Sustainability</a:t>
            </a:r>
            <a:r>
              <a:rPr lang="ko-KR" altLang="en-US" sz="900" dirty="0"/>
              <a:t>) – 재활용 가능한 소재, 태양광 충전 시스템</a:t>
            </a:r>
          </a:p>
          <a:p>
            <a:r>
              <a:rPr lang="ko-KR" altLang="en-US" sz="900" dirty="0"/>
              <a:t>• </a:t>
            </a:r>
          </a:p>
          <a:p>
            <a:r>
              <a:rPr lang="ko-KR" altLang="en-US" sz="900" dirty="0"/>
              <a:t>■  디자인 구성 요소</a:t>
            </a:r>
          </a:p>
          <a:p>
            <a:r>
              <a:rPr lang="ko-KR" altLang="en-US" sz="900" dirty="0"/>
              <a:t>1. 차체 프레임 및 외형</a:t>
            </a:r>
          </a:p>
          <a:p>
            <a:r>
              <a:rPr lang="ko-KR" altLang="en-US" sz="900" dirty="0"/>
              <a:t>• 항공기용 알루미늄과 리사이클 플라스틱의 하이브리드 소재</a:t>
            </a:r>
          </a:p>
          <a:p>
            <a:r>
              <a:rPr lang="ko-KR" altLang="en-US" sz="900" dirty="0"/>
              <a:t>• 전동 보조 바퀴 내장 (언덕길 및 무거운 적재 시 자동 보조)</a:t>
            </a:r>
          </a:p>
          <a:p>
            <a:r>
              <a:rPr lang="ko-KR" altLang="en-US" sz="900" dirty="0"/>
              <a:t>• 유려한 곡선형 유선 디자인, 자동차 스타일의 LED 라이트 장착</a:t>
            </a:r>
          </a:p>
          <a:p>
            <a:r>
              <a:rPr lang="ko-KR" altLang="en-US" sz="900" dirty="0"/>
              <a:t>• 낮에는 햇빛 반사, 밤에는 </a:t>
            </a:r>
            <a:r>
              <a:rPr lang="ko-KR" altLang="en-US" sz="900" dirty="0" err="1"/>
              <a:t>발광되는</a:t>
            </a:r>
            <a:r>
              <a:rPr lang="ko-KR" altLang="en-US" sz="900" dirty="0"/>
              <a:t> 형광 외피 적용</a:t>
            </a:r>
          </a:p>
          <a:p>
            <a:r>
              <a:rPr lang="ko-KR" altLang="en-US" sz="900" dirty="0"/>
              <a:t>• </a:t>
            </a:r>
          </a:p>
          <a:p>
            <a:r>
              <a:rPr lang="ko-KR" altLang="en-US" sz="900" dirty="0"/>
              <a:t>2. 운전자 보호 시스템</a:t>
            </a:r>
          </a:p>
          <a:p>
            <a:r>
              <a:rPr lang="ko-KR" altLang="en-US" sz="900" dirty="0"/>
              <a:t>• 운전자를 위한 </a:t>
            </a:r>
            <a:r>
              <a:rPr lang="ko-KR" altLang="en-US" sz="900" dirty="0" err="1"/>
              <a:t>폴딩식</a:t>
            </a:r>
            <a:r>
              <a:rPr lang="ko-KR" altLang="en-US" sz="900" dirty="0"/>
              <a:t> 반투명 </a:t>
            </a:r>
            <a:r>
              <a:rPr lang="ko-KR" altLang="en-US" sz="900" dirty="0" err="1"/>
              <a:t>캐노피</a:t>
            </a:r>
            <a:r>
              <a:rPr lang="ko-KR" altLang="en-US" sz="900" dirty="0"/>
              <a:t> (우천/자외선 보호)</a:t>
            </a:r>
          </a:p>
          <a:p>
            <a:r>
              <a:rPr lang="ko-KR" altLang="en-US" sz="900" dirty="0"/>
              <a:t>• 자동 발광형 안전 삼각 </a:t>
            </a:r>
            <a:r>
              <a:rPr lang="ko-KR" altLang="en-US" sz="900" dirty="0" err="1"/>
              <a:t>경고등</a:t>
            </a:r>
            <a:r>
              <a:rPr lang="ko-KR" altLang="en-US" sz="900" dirty="0"/>
              <a:t> 및 사이드 레이저 라인</a:t>
            </a:r>
          </a:p>
          <a:p>
            <a:r>
              <a:rPr lang="ko-KR" altLang="en-US" sz="900" dirty="0"/>
              <a:t>• 후방 감지 센서 + 경고 알람 시스템</a:t>
            </a:r>
          </a:p>
          <a:p>
            <a:r>
              <a:rPr lang="ko-KR" altLang="en-US" sz="900" dirty="0"/>
              <a:t>• 에어 서스펜션 장착, 장시간 사용 시 손목/허리 부담 최소화</a:t>
            </a:r>
          </a:p>
          <a:p>
            <a:endParaRPr lang="ko-KR" altLang="en-US" sz="900" dirty="0"/>
          </a:p>
          <a:p>
            <a:r>
              <a:rPr lang="ko-KR" altLang="en-US" sz="900" dirty="0"/>
              <a:t>3. 스마트 기능</a:t>
            </a:r>
          </a:p>
          <a:p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• 태양광 </a:t>
            </a:r>
            <a:r>
              <a:rPr lang="ko-KR" altLang="en-US" sz="900" dirty="0" err="1">
                <a:solidFill>
                  <a:schemeClr val="bg2">
                    <a:lumMod val="90000"/>
                  </a:schemeClr>
                </a:solidFill>
              </a:rPr>
              <a:t>충전판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→ 휴대폰 및 </a:t>
            </a:r>
            <a:r>
              <a:rPr lang="ko-KR" altLang="en-US" sz="900" dirty="0" err="1">
                <a:solidFill>
                  <a:schemeClr val="bg2">
                    <a:lumMod val="90000"/>
                  </a:schemeClr>
                </a:solidFill>
              </a:rPr>
              <a:t>IoT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센서 전원 공급</a:t>
            </a:r>
          </a:p>
          <a:p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• GPS </a:t>
            </a:r>
            <a:r>
              <a:rPr lang="ko-KR" altLang="en-US" sz="900" dirty="0" err="1">
                <a:solidFill>
                  <a:schemeClr val="bg2">
                    <a:lumMod val="90000"/>
                  </a:schemeClr>
                </a:solidFill>
              </a:rPr>
              <a:t>트래킹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및 이동 경로 최적화 기능 탑재</a:t>
            </a:r>
          </a:p>
          <a:p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• </a:t>
            </a:r>
            <a:r>
              <a:rPr lang="ko-KR" altLang="en-US" sz="900" dirty="0" err="1">
                <a:solidFill>
                  <a:schemeClr val="bg2">
                    <a:lumMod val="90000"/>
                  </a:schemeClr>
                </a:solidFill>
              </a:rPr>
              <a:t>쓰레기량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측정 센서 → 가득 차면 관리자에 자동 알림</a:t>
            </a:r>
          </a:p>
          <a:p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• NFC 기반 쓰레기 분류 알림 (플라스틱/일반/재활용 자동 인식)</a:t>
            </a:r>
          </a:p>
          <a:p>
            <a:endParaRPr lang="ko-KR" altLang="en-US" sz="900" dirty="0"/>
          </a:p>
          <a:p>
            <a:r>
              <a:rPr lang="ko-KR" alt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92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76B4DD-41A5-4E7A-BA08-AE1206B2A415}"/>
              </a:ext>
            </a:extLst>
          </p:cNvPr>
          <p:cNvSpPr txBox="1"/>
          <p:nvPr/>
        </p:nvSpPr>
        <p:spPr>
          <a:xfrm>
            <a:off x="395536" y="514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사양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F02F8B-A545-4A28-BFB1-059BBF1CB3E6}"/>
              </a:ext>
            </a:extLst>
          </p:cNvPr>
          <p:cNvSpPr/>
          <p:nvPr/>
        </p:nvSpPr>
        <p:spPr>
          <a:xfrm>
            <a:off x="179512" y="843558"/>
            <a:ext cx="8604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사이즈는 가로45cm * 세로(길이)60cm정도가 가로청소 업무에 적정하다고 예상됩니다. 결재는 주관기관과 협의를 통해서 최대한 </a:t>
            </a:r>
            <a:r>
              <a:rPr lang="ko-KR" altLang="en-US" sz="1400" dirty="0" err="1"/>
              <a:t>지급될수</a:t>
            </a:r>
            <a:r>
              <a:rPr lang="ko-KR" altLang="en-US" sz="1400" dirty="0"/>
              <a:t> 있도록 진행하겠습니다.</a:t>
            </a:r>
          </a:p>
        </p:txBody>
      </p:sp>
    </p:spTree>
    <p:extLst>
      <p:ext uri="{BB962C8B-B14F-4D97-AF65-F5344CB8AC3E}">
        <p14:creationId xmlns:p14="http://schemas.microsoft.com/office/powerpoint/2010/main" val="11091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C90A61-0538-406C-9F6C-78C47E40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89" y="915566"/>
            <a:ext cx="4883629" cy="37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6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59CD6-2C8E-47EC-A824-9308A357260F}"/>
              </a:ext>
            </a:extLst>
          </p:cNvPr>
          <p:cNvSpPr txBox="1"/>
          <p:nvPr/>
        </p:nvSpPr>
        <p:spPr>
          <a:xfrm>
            <a:off x="971600" y="1563638"/>
            <a:ext cx="1997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UART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음성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LTE</a:t>
            </a:r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0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76B4DD-41A5-4E7A-BA08-AE1206B2A415}"/>
              </a:ext>
            </a:extLst>
          </p:cNvPr>
          <p:cNvSpPr txBox="1"/>
          <p:nvPr/>
        </p:nvSpPr>
        <p:spPr>
          <a:xfrm>
            <a:off x="395536" y="5147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45B144-92B3-47A0-8F63-E40E3B902818}"/>
              </a:ext>
            </a:extLst>
          </p:cNvPr>
          <p:cNvSpPr/>
          <p:nvPr/>
        </p:nvSpPr>
        <p:spPr>
          <a:xfrm>
            <a:off x="2626339" y="2415927"/>
            <a:ext cx="1944216" cy="8640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BC5A549-9C37-499C-9344-99A02B1AF17D}"/>
              </a:ext>
            </a:extLst>
          </p:cNvPr>
          <p:cNvSpPr/>
          <p:nvPr/>
        </p:nvSpPr>
        <p:spPr>
          <a:xfrm rot="16043085">
            <a:off x="4462543" y="2487935"/>
            <a:ext cx="216024" cy="28803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D5E870-846F-48E4-A6A6-166B694CFA30}"/>
              </a:ext>
            </a:extLst>
          </p:cNvPr>
          <p:cNvSpPr/>
          <p:nvPr/>
        </p:nvSpPr>
        <p:spPr>
          <a:xfrm>
            <a:off x="3765124" y="3022475"/>
            <a:ext cx="595107" cy="2459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배터리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560517-4CCB-41EF-AFC5-899CF08E04DA}"/>
              </a:ext>
            </a:extLst>
          </p:cNvPr>
          <p:cNvSpPr/>
          <p:nvPr/>
        </p:nvSpPr>
        <p:spPr>
          <a:xfrm>
            <a:off x="2679304" y="328002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97A528-E9A2-4B0A-9659-D29EA19F0644}"/>
              </a:ext>
            </a:extLst>
          </p:cNvPr>
          <p:cNvSpPr/>
          <p:nvPr/>
        </p:nvSpPr>
        <p:spPr>
          <a:xfrm>
            <a:off x="4354531" y="3270429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231CFCD-75EC-4C0A-9D0F-169F68CE9162}"/>
              </a:ext>
            </a:extLst>
          </p:cNvPr>
          <p:cNvSpPr/>
          <p:nvPr/>
        </p:nvSpPr>
        <p:spPr>
          <a:xfrm rot="16043085">
            <a:off x="4457766" y="2766539"/>
            <a:ext cx="216024" cy="28803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D15FF-2434-49AB-A642-B8AA73B512A1}"/>
              </a:ext>
            </a:extLst>
          </p:cNvPr>
          <p:cNvSpPr txBox="1"/>
          <p:nvPr/>
        </p:nvSpPr>
        <p:spPr>
          <a:xfrm>
            <a:off x="4261848" y="199160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카메라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4768A-D330-4579-BB85-C3354AB77EEA}"/>
              </a:ext>
            </a:extLst>
          </p:cNvPr>
          <p:cNvSpPr txBox="1"/>
          <p:nvPr/>
        </p:nvSpPr>
        <p:spPr>
          <a:xfrm>
            <a:off x="5097092" y="340516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초음파 센서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A11FEA-3C1C-450B-8EB0-0909B7A72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39602"/>
            <a:ext cx="2664296" cy="2664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E03595-9FB1-4C09-ABC5-99CE199F88DB}"/>
              </a:ext>
            </a:extLst>
          </p:cNvPr>
          <p:cNvSpPr/>
          <p:nvPr/>
        </p:nvSpPr>
        <p:spPr>
          <a:xfrm>
            <a:off x="3700635" y="2546620"/>
            <a:ext cx="744054" cy="44467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indent="-36000">
              <a:lnSpc>
                <a:spcPct val="150000"/>
              </a:lnSpc>
            </a:pPr>
            <a:r>
              <a:rPr lang="en-US" altLang="ko-KR" sz="700" dirty="0"/>
              <a:t>1. </a:t>
            </a:r>
            <a:r>
              <a:rPr lang="ko-KR" altLang="en-US" sz="700" dirty="0" err="1"/>
              <a:t>라즈베리</a:t>
            </a:r>
            <a:r>
              <a:rPr lang="ko-KR" altLang="en-US" sz="700" dirty="0"/>
              <a:t> 파이</a:t>
            </a:r>
            <a:endParaRPr lang="en-US" altLang="ko-KR" sz="700" dirty="0"/>
          </a:p>
          <a:p>
            <a:pPr indent="-36000">
              <a:lnSpc>
                <a:spcPct val="150000"/>
              </a:lnSpc>
            </a:pPr>
            <a:r>
              <a:rPr lang="en-US" altLang="ko-KR" sz="700" dirty="0"/>
              <a:t>2. </a:t>
            </a:r>
            <a:r>
              <a:rPr lang="ko-KR" altLang="en-US" sz="700" dirty="0"/>
              <a:t>제어보드</a:t>
            </a:r>
            <a:endParaRPr lang="en-US" altLang="ko-KR" sz="700" dirty="0"/>
          </a:p>
          <a:p>
            <a:pPr indent="-36000"/>
            <a:r>
              <a:rPr lang="en-US" altLang="ko-KR" sz="700" dirty="0"/>
              <a:t>3. </a:t>
            </a:r>
            <a:r>
              <a:rPr lang="ko-KR" altLang="en-US" sz="700" dirty="0"/>
              <a:t>모터 드라이브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866434-AFFE-4B2D-B690-610946E8F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8224" y="1842728"/>
            <a:ext cx="360040" cy="4951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462BAC-968A-47C3-B517-B3B2565A4CC6}"/>
              </a:ext>
            </a:extLst>
          </p:cNvPr>
          <p:cNvSpPr/>
          <p:nvPr/>
        </p:nvSpPr>
        <p:spPr>
          <a:xfrm>
            <a:off x="2997969" y="2451772"/>
            <a:ext cx="1136114" cy="720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30254E-BD76-4E1E-A6B9-B8726098B34A}"/>
              </a:ext>
            </a:extLst>
          </p:cNvPr>
          <p:cNvSpPr txBox="1"/>
          <p:nvPr/>
        </p:nvSpPr>
        <p:spPr>
          <a:xfrm>
            <a:off x="5734983" y="148321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리모컨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07561A2-D771-44F5-AB6F-A6F8A07498A5}"/>
              </a:ext>
            </a:extLst>
          </p:cNvPr>
          <p:cNvCxnSpPr>
            <a:cxnSpLocks/>
            <a:stCxn id="12" idx="3"/>
            <a:endCxn id="7" idx="3"/>
          </p:cNvCxnSpPr>
          <p:nvPr/>
        </p:nvCxnSpPr>
        <p:spPr>
          <a:xfrm flipH="1">
            <a:off x="4714421" y="2122412"/>
            <a:ext cx="155286" cy="502968"/>
          </a:xfrm>
          <a:prstGeom prst="bentConnector3">
            <a:avLst>
              <a:gd name="adj1" fmla="val -147212"/>
            </a:avLst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81CA34B-99C4-4A9C-8B52-902C450675AA}"/>
              </a:ext>
            </a:extLst>
          </p:cNvPr>
          <p:cNvCxnSpPr>
            <a:cxnSpLocks/>
            <a:stCxn id="35" idx="3"/>
            <a:endCxn id="15" idx="1"/>
          </p:cNvCxnSpPr>
          <p:nvPr/>
        </p:nvCxnSpPr>
        <p:spPr>
          <a:xfrm flipV="1">
            <a:off x="2377752" y="2768958"/>
            <a:ext cx="1322883" cy="2323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A65D227-3BD0-499E-92EF-BF30F2ECA749}"/>
              </a:ext>
            </a:extLst>
          </p:cNvPr>
          <p:cNvCxnSpPr>
            <a:cxnSpLocks/>
            <a:stCxn id="34" idx="3"/>
            <a:endCxn id="8" idx="2"/>
          </p:cNvCxnSpPr>
          <p:nvPr/>
        </p:nvCxnSpPr>
        <p:spPr>
          <a:xfrm flipV="1">
            <a:off x="2555053" y="3268388"/>
            <a:ext cx="1507625" cy="635510"/>
          </a:xfrm>
          <a:prstGeom prst="bentConnector2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934C71-B163-4AAC-A331-0849E7C37D73}"/>
              </a:ext>
            </a:extLst>
          </p:cNvPr>
          <p:cNvSpPr txBox="1"/>
          <p:nvPr/>
        </p:nvSpPr>
        <p:spPr>
          <a:xfrm>
            <a:off x="1649036" y="3776940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리튬 배터리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FC23C0-37AB-491D-8DF4-D6B4692988A4}"/>
              </a:ext>
            </a:extLst>
          </p:cNvPr>
          <p:cNvSpPr txBox="1"/>
          <p:nvPr/>
        </p:nvSpPr>
        <p:spPr>
          <a:xfrm>
            <a:off x="590083" y="2631951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라즈베리</a:t>
            </a:r>
            <a:r>
              <a:rPr lang="ko-KR" altLang="en-US" sz="1050" dirty="0"/>
              <a:t> 파이</a:t>
            </a:r>
            <a:r>
              <a:rPr lang="en-US" altLang="ko-KR" sz="1050" dirty="0"/>
              <a:t>(</a:t>
            </a:r>
            <a:r>
              <a:rPr lang="en-US" altLang="ko-KR" sz="1050" dirty="0">
                <a:solidFill>
                  <a:srgbClr val="FF0000"/>
                </a:solidFill>
              </a:rPr>
              <a:t>AI </a:t>
            </a:r>
            <a:r>
              <a:rPr lang="ko-KR" altLang="en-US" sz="1050" dirty="0">
                <a:solidFill>
                  <a:srgbClr val="FF0000"/>
                </a:solidFill>
              </a:rPr>
              <a:t>적용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제어</a:t>
            </a:r>
            <a:r>
              <a:rPr lang="en-US" altLang="ko-KR" sz="1050" dirty="0"/>
              <a:t> </a:t>
            </a:r>
            <a:r>
              <a:rPr lang="ko-KR" altLang="en-US" sz="1050" dirty="0"/>
              <a:t>보드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모터 드라이브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RF </a:t>
            </a:r>
            <a:r>
              <a:rPr lang="ko-KR" altLang="en-US" sz="1050" dirty="0"/>
              <a:t>수신기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49BED8E-AA2E-42C1-9222-498C1817EFF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rot="10800000">
            <a:off x="4709644" y="2903984"/>
            <a:ext cx="387448" cy="6319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EC12B9-77DE-4405-B3C0-9BAED552ABA5}"/>
              </a:ext>
            </a:extLst>
          </p:cNvPr>
          <p:cNvSpPr txBox="1"/>
          <p:nvPr/>
        </p:nvSpPr>
        <p:spPr>
          <a:xfrm>
            <a:off x="712889" y="1715770"/>
            <a:ext cx="19463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안전등</a:t>
            </a:r>
            <a:r>
              <a:rPr lang="en-US" altLang="ko-KR" sz="1050" dirty="0"/>
              <a:t>(</a:t>
            </a:r>
            <a:r>
              <a:rPr lang="ko-KR" altLang="en-US" sz="1050" dirty="0"/>
              <a:t>수평</a:t>
            </a:r>
            <a:r>
              <a:rPr lang="en-US" altLang="ko-KR" sz="1050" dirty="0"/>
              <a:t>-&gt;</a:t>
            </a:r>
            <a:r>
              <a:rPr lang="ko-KR" altLang="en-US" sz="1050" dirty="0"/>
              <a:t>프레임에 부착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6433A00-7342-41B4-BE8F-4655F5B026DC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6145064" y="1673295"/>
            <a:ext cx="330038" cy="503869"/>
          </a:xfrm>
          <a:prstGeom prst="bentConnector2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FF4B64BA-2D03-418F-B234-61DC751C5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5622" y="2386804"/>
            <a:ext cx="217742" cy="65966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7F5C264-B96A-4D67-9C8B-23EE8C688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26" y="2571750"/>
            <a:ext cx="423988" cy="4239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82A2D99-AF23-4BA5-86F0-5A15FD122B8F}"/>
              </a:ext>
            </a:extLst>
          </p:cNvPr>
          <p:cNvSpPr txBox="1"/>
          <p:nvPr/>
        </p:nvSpPr>
        <p:spPr>
          <a:xfrm>
            <a:off x="5123836" y="3875417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모터</a:t>
            </a:r>
            <a:r>
              <a:rPr lang="en-US" altLang="ko-KR" sz="1100" dirty="0"/>
              <a:t>+</a:t>
            </a:r>
            <a:r>
              <a:rPr lang="ko-KR" altLang="en-US" sz="1100" dirty="0"/>
              <a:t>휠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F2DDB7E-1569-4688-927F-01567B40DF3C}"/>
              </a:ext>
            </a:extLst>
          </p:cNvPr>
          <p:cNvCxnSpPr>
            <a:cxnSpLocks/>
            <a:stCxn id="45" idx="1"/>
            <a:endCxn id="10" idx="4"/>
          </p:cNvCxnSpPr>
          <p:nvPr/>
        </p:nvCxnSpPr>
        <p:spPr>
          <a:xfrm rot="10800000">
            <a:off x="4462544" y="3486454"/>
            <a:ext cx="661293" cy="519769"/>
          </a:xfrm>
          <a:prstGeom prst="bentConnector2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177694-320F-405C-ABC3-2DFD6FB58C1A}"/>
              </a:ext>
            </a:extLst>
          </p:cNvPr>
          <p:cNvSpPr/>
          <p:nvPr/>
        </p:nvSpPr>
        <p:spPr>
          <a:xfrm>
            <a:off x="2650581" y="2421194"/>
            <a:ext cx="89723" cy="85246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604F912-68B4-4DC1-841B-565AC86655C2}"/>
              </a:ext>
            </a:extLst>
          </p:cNvPr>
          <p:cNvCxnSpPr>
            <a:cxnSpLocks/>
            <a:stCxn id="38" idx="2"/>
            <a:endCxn id="2" idx="0"/>
          </p:cNvCxnSpPr>
          <p:nvPr/>
        </p:nvCxnSpPr>
        <p:spPr>
          <a:xfrm rot="16200000" flipH="1">
            <a:off x="1965004" y="1690755"/>
            <a:ext cx="451508" cy="100937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651C8AE-3840-41F3-80EB-4C63B0A02E5C}"/>
              </a:ext>
            </a:extLst>
          </p:cNvPr>
          <p:cNvSpPr/>
          <p:nvPr/>
        </p:nvSpPr>
        <p:spPr>
          <a:xfrm>
            <a:off x="539552" y="699542"/>
            <a:ext cx="8136904" cy="3888432"/>
          </a:xfrm>
          <a:prstGeom prst="roundRect">
            <a:avLst>
              <a:gd name="adj" fmla="val 1399"/>
            </a:avLst>
          </a:prstGeom>
          <a:noFill/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E84694-ABDF-4AF0-992D-C8D151EE66E0}"/>
              </a:ext>
            </a:extLst>
          </p:cNvPr>
          <p:cNvSpPr txBox="1"/>
          <p:nvPr/>
        </p:nvSpPr>
        <p:spPr>
          <a:xfrm>
            <a:off x="490428" y="687507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186360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C8EA90-257E-42AC-BDB0-B6A17DC8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55526"/>
            <a:ext cx="2465016" cy="43514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A5C284-10C6-4CC4-9910-FC46E0CC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203598"/>
            <a:ext cx="4754040" cy="3312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63D9A-47E1-47CB-A65D-C2D69F62C853}"/>
              </a:ext>
            </a:extLst>
          </p:cNvPr>
          <p:cNvSpPr txBox="1"/>
          <p:nvPr/>
        </p:nvSpPr>
        <p:spPr>
          <a:xfrm>
            <a:off x="251520" y="5147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카트 참조 사진</a:t>
            </a:r>
          </a:p>
        </p:txBody>
      </p:sp>
    </p:spTree>
    <p:extLst>
      <p:ext uri="{BB962C8B-B14F-4D97-AF65-F5344CB8AC3E}">
        <p14:creationId xmlns:p14="http://schemas.microsoft.com/office/powerpoint/2010/main" val="72153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3AF5C7-62C3-4446-B461-0C51D5DB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43558"/>
            <a:ext cx="2464164" cy="3703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1AADD6-9FB5-491E-B95A-68A0A459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481" y="627534"/>
            <a:ext cx="3868455" cy="2202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ABD552-D7E9-4517-85B0-2605E3D0E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2891228"/>
            <a:ext cx="4716016" cy="2128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440B6-98C7-416B-9196-31E93D760D05}"/>
              </a:ext>
            </a:extLst>
          </p:cNvPr>
          <p:cNvSpPr txBox="1"/>
          <p:nvPr/>
        </p:nvSpPr>
        <p:spPr>
          <a:xfrm>
            <a:off x="3059832" y="18516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공간 있음</a:t>
            </a: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15CACE71-1310-4316-9A2E-5BF1A2A91920}"/>
              </a:ext>
            </a:extLst>
          </p:cNvPr>
          <p:cNvSpPr/>
          <p:nvPr/>
        </p:nvSpPr>
        <p:spPr>
          <a:xfrm>
            <a:off x="649564" y="1728900"/>
            <a:ext cx="1546171" cy="1490922"/>
          </a:xfrm>
          <a:prstGeom prst="trapezoid">
            <a:avLst>
              <a:gd name="adj" fmla="val 18938"/>
            </a:avLst>
          </a:prstGeom>
          <a:solidFill>
            <a:schemeClr val="accent1">
              <a:alpha val="36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29ADFC8E-7AFC-4422-ACE4-3CC349889AAD}"/>
              </a:ext>
            </a:extLst>
          </p:cNvPr>
          <p:cNvSpPr/>
          <p:nvPr/>
        </p:nvSpPr>
        <p:spPr>
          <a:xfrm>
            <a:off x="5652121" y="3363838"/>
            <a:ext cx="864096" cy="1008112"/>
          </a:xfrm>
          <a:prstGeom prst="trapezoid">
            <a:avLst>
              <a:gd name="adj" fmla="val 18938"/>
            </a:avLst>
          </a:prstGeom>
          <a:solidFill>
            <a:schemeClr val="accent1">
              <a:alpha val="36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75B049-FA01-4E3B-8A05-050FC08BAD26}"/>
              </a:ext>
            </a:extLst>
          </p:cNvPr>
          <p:cNvCxnSpPr>
            <a:cxnSpLocks/>
          </p:cNvCxnSpPr>
          <p:nvPr/>
        </p:nvCxnSpPr>
        <p:spPr>
          <a:xfrm>
            <a:off x="3995936" y="2221002"/>
            <a:ext cx="1944216" cy="1502876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AC169B-6AF1-4F7F-BBF8-061708FDA17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691680" y="2036336"/>
            <a:ext cx="1368152" cy="391398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046233-3BD1-4226-8E82-562674BD6B2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249581" y="1347614"/>
            <a:ext cx="3706795" cy="688722"/>
          </a:xfrm>
          <a:prstGeom prst="straightConnector1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8BE33A-4D79-4D51-9197-BBF2BDC0A15F}"/>
              </a:ext>
            </a:extLst>
          </p:cNvPr>
          <p:cNvSpPr txBox="1"/>
          <p:nvPr/>
        </p:nvSpPr>
        <p:spPr>
          <a:xfrm>
            <a:off x="251520" y="5147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카트 접은 사진</a:t>
            </a:r>
          </a:p>
        </p:txBody>
      </p:sp>
    </p:spTree>
    <p:extLst>
      <p:ext uri="{BB962C8B-B14F-4D97-AF65-F5344CB8AC3E}">
        <p14:creationId xmlns:p14="http://schemas.microsoft.com/office/powerpoint/2010/main" val="371811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4B039F-4A84-4E64-833A-E7F29F72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80244" y="231058"/>
            <a:ext cx="3054404" cy="5143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FAFBEA-8E5B-4261-B6C9-CA254F6B0E0B}"/>
              </a:ext>
            </a:extLst>
          </p:cNvPr>
          <p:cNvSpPr/>
          <p:nvPr/>
        </p:nvSpPr>
        <p:spPr>
          <a:xfrm>
            <a:off x="2267744" y="1779662"/>
            <a:ext cx="864096" cy="2376264"/>
          </a:xfrm>
          <a:prstGeom prst="rect">
            <a:avLst/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6000" indent="-10800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</a:rPr>
              <a:t>제어 모듈 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36000" indent="-10800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</a:rPr>
              <a:t>배터리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B03CC-BF11-47BD-90CE-E3612637868D}"/>
              </a:ext>
            </a:extLst>
          </p:cNvPr>
          <p:cNvSpPr txBox="1"/>
          <p:nvPr/>
        </p:nvSpPr>
        <p:spPr>
          <a:xfrm>
            <a:off x="2492043" y="438244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110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E7A2C-1982-4554-A19D-71B9C4B890FF}"/>
              </a:ext>
            </a:extLst>
          </p:cNvPr>
          <p:cNvSpPr txBox="1"/>
          <p:nvPr/>
        </p:nvSpPr>
        <p:spPr>
          <a:xfrm>
            <a:off x="1387404" y="271387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300</a:t>
            </a:r>
            <a:endParaRPr lang="ko-KR" altLang="en-US" sz="105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1615F8-808C-47A7-ABD9-398294C9540F}"/>
              </a:ext>
            </a:extLst>
          </p:cNvPr>
          <p:cNvCxnSpPr/>
          <p:nvPr/>
        </p:nvCxnSpPr>
        <p:spPr>
          <a:xfrm>
            <a:off x="2267744" y="4011910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D0769A-6ED0-4D3F-B587-D15D66919FAF}"/>
              </a:ext>
            </a:extLst>
          </p:cNvPr>
          <p:cNvCxnSpPr>
            <a:cxnSpLocks/>
          </p:cNvCxnSpPr>
          <p:nvPr/>
        </p:nvCxnSpPr>
        <p:spPr>
          <a:xfrm flipV="1">
            <a:off x="2483768" y="1742790"/>
            <a:ext cx="0" cy="24131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379E57-3EB1-4FB7-BAFA-2428995B9253}"/>
              </a:ext>
            </a:extLst>
          </p:cNvPr>
          <p:cNvSpPr txBox="1"/>
          <p:nvPr/>
        </p:nvSpPr>
        <p:spPr>
          <a:xfrm>
            <a:off x="251520" y="514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제어보드 또는 배터리 부착</a:t>
            </a:r>
          </a:p>
        </p:txBody>
      </p:sp>
    </p:spTree>
    <p:extLst>
      <p:ext uri="{BB962C8B-B14F-4D97-AF65-F5344CB8AC3E}">
        <p14:creationId xmlns:p14="http://schemas.microsoft.com/office/powerpoint/2010/main" val="320813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B8B688-B717-4054-A1E0-3397FCA6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507" y="627534"/>
            <a:ext cx="3858829" cy="43628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C8BFEE-1F25-4102-B921-2CC565AB1BF2}"/>
              </a:ext>
            </a:extLst>
          </p:cNvPr>
          <p:cNvSpPr/>
          <p:nvPr/>
        </p:nvSpPr>
        <p:spPr>
          <a:xfrm>
            <a:off x="4082746" y="1707654"/>
            <a:ext cx="3240360" cy="2448272"/>
          </a:xfrm>
          <a:prstGeom prst="rect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6000" indent="-10800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85A9DD-195C-4841-97E8-AA1D7A4A70CA}"/>
              </a:ext>
            </a:extLst>
          </p:cNvPr>
          <p:cNvSpPr/>
          <p:nvPr/>
        </p:nvSpPr>
        <p:spPr>
          <a:xfrm>
            <a:off x="4154754" y="2277525"/>
            <a:ext cx="288032" cy="2160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2E8E655-D2CA-4A91-BDF5-DE54ECABF1DB}"/>
              </a:ext>
            </a:extLst>
          </p:cNvPr>
          <p:cNvSpPr/>
          <p:nvPr/>
        </p:nvSpPr>
        <p:spPr>
          <a:xfrm>
            <a:off x="5810938" y="2277525"/>
            <a:ext cx="288032" cy="21602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719CEA-9547-4C77-9121-AE5BE0DE9681}"/>
              </a:ext>
            </a:extLst>
          </p:cNvPr>
          <p:cNvSpPr/>
          <p:nvPr/>
        </p:nvSpPr>
        <p:spPr>
          <a:xfrm>
            <a:off x="6969239" y="2277525"/>
            <a:ext cx="288032" cy="21602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E1A689-779D-4BC3-8D87-30DCA0D6E500}"/>
              </a:ext>
            </a:extLst>
          </p:cNvPr>
          <p:cNvSpPr/>
          <p:nvPr/>
        </p:nvSpPr>
        <p:spPr>
          <a:xfrm>
            <a:off x="1105875" y="2701963"/>
            <a:ext cx="20967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9450" indent="-1714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FF0000"/>
                </a:solidFill>
              </a:rPr>
              <a:t>제어 패널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내부에 제어 모듈 부착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카메라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거리센서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CBC8B4-DE39-4EA4-AF41-1426544C5A2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02603" y="2931790"/>
            <a:ext cx="1513413" cy="18567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E14514-9199-4DDC-A5D5-670E49FE163C}"/>
              </a:ext>
            </a:extLst>
          </p:cNvPr>
          <p:cNvSpPr/>
          <p:nvPr/>
        </p:nvSpPr>
        <p:spPr>
          <a:xfrm>
            <a:off x="3940026" y="2268910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solidFill>
                  <a:srgbClr val="FFFF00"/>
                </a:solidFill>
              </a:rPr>
              <a:t>거리센서</a:t>
            </a:r>
            <a:endParaRPr lang="en-US" altLang="ko-KR" sz="900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EA97E0-DA86-49E3-AC09-E21380B341DC}"/>
              </a:ext>
            </a:extLst>
          </p:cNvPr>
          <p:cNvSpPr/>
          <p:nvPr/>
        </p:nvSpPr>
        <p:spPr>
          <a:xfrm>
            <a:off x="5689496" y="2268910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>
                <a:solidFill>
                  <a:srgbClr val="FFFF00"/>
                </a:solidFill>
              </a:rPr>
              <a:t>카메라</a:t>
            </a:r>
            <a:endParaRPr lang="en-US" altLang="ko-KR" sz="900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EE981-E6A0-49D7-89B1-279C31C2A339}"/>
              </a:ext>
            </a:extLst>
          </p:cNvPr>
          <p:cNvSpPr/>
          <p:nvPr/>
        </p:nvSpPr>
        <p:spPr>
          <a:xfrm>
            <a:off x="6722215" y="2268910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>
                <a:solidFill>
                  <a:srgbClr val="FFFF00"/>
                </a:solidFill>
              </a:rPr>
              <a:t>거리센서</a:t>
            </a:r>
            <a:endParaRPr lang="en-US" altLang="ko-KR" sz="900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EE193-37F5-470B-9B1E-655256FA2A00}"/>
              </a:ext>
            </a:extLst>
          </p:cNvPr>
          <p:cNvSpPr txBox="1"/>
          <p:nvPr/>
        </p:nvSpPr>
        <p:spPr>
          <a:xfrm>
            <a:off x="251520" y="5147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패널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내부에 제어보드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342A1-5A7C-44A2-BA94-D3BF06349AEA}"/>
              </a:ext>
            </a:extLst>
          </p:cNvPr>
          <p:cNvSpPr txBox="1"/>
          <p:nvPr/>
        </p:nvSpPr>
        <p:spPr>
          <a:xfrm>
            <a:off x="949319" y="812165"/>
            <a:ext cx="225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FF0000"/>
                </a:solidFill>
              </a:rPr>
              <a:t>전면에 패널 부착 시 바닥에는 배터리 부착</a:t>
            </a:r>
          </a:p>
        </p:txBody>
      </p:sp>
    </p:spTree>
    <p:extLst>
      <p:ext uri="{BB962C8B-B14F-4D97-AF65-F5344CB8AC3E}">
        <p14:creationId xmlns:p14="http://schemas.microsoft.com/office/powerpoint/2010/main" val="293874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56116</TotalTime>
  <Words>937</Words>
  <Application>Microsoft Office PowerPoint</Application>
  <PresentationFormat>화면 슬라이드 쇼(16:9)</PresentationFormat>
  <Paragraphs>239</Paragraphs>
  <Slides>24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HY헤드라인M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USER</cp:lastModifiedBy>
  <cp:revision>1939</cp:revision>
  <cp:lastPrinted>2021-12-02T16:33:23Z</cp:lastPrinted>
  <dcterms:created xsi:type="dcterms:W3CDTF">2006-10-05T04:04:58Z</dcterms:created>
  <dcterms:modified xsi:type="dcterms:W3CDTF">2025-07-24T08:32:47Z</dcterms:modified>
</cp:coreProperties>
</file>